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5" r:id="rId5"/>
    <p:sldId id="266" r:id="rId6"/>
    <p:sldId id="267" r:id="rId7"/>
    <p:sldId id="257" r:id="rId8"/>
    <p:sldId id="268" r:id="rId9"/>
    <p:sldId id="269" r:id="rId10"/>
    <p:sldId id="260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90" r:id="rId20"/>
    <p:sldId id="279" r:id="rId21"/>
    <p:sldId id="280" r:id="rId22"/>
    <p:sldId id="262" r:id="rId23"/>
    <p:sldId id="258" r:id="rId24"/>
    <p:sldId id="291" r:id="rId25"/>
    <p:sldId id="264" r:id="rId26"/>
    <p:sldId id="282" r:id="rId27"/>
    <p:sldId id="281" r:id="rId28"/>
    <p:sldId id="278" r:id="rId29"/>
    <p:sldId id="287" r:id="rId30"/>
    <p:sldId id="288" r:id="rId31"/>
    <p:sldId id="289" r:id="rId32"/>
    <p:sldId id="283" r:id="rId33"/>
    <p:sldId id="286" r:id="rId34"/>
    <p:sldId id="284" r:id="rId35"/>
    <p:sldId id="28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4"/>
  </p:normalViewPr>
  <p:slideViewPr>
    <p:cSldViewPr snapToGrid="0">
      <p:cViewPr varScale="1">
        <p:scale>
          <a:sx n="86" d="100"/>
          <a:sy n="86" d="100"/>
        </p:scale>
        <p:origin x="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432A7-1827-1B44-A074-024DBF27D435}" type="datetimeFigureOut">
              <a:rPr lang="es-MX" smtClean="0"/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  <a:endParaRPr lang="es-MX"/>
          </a:p>
          <a:p>
            <a:pPr lvl="1"/>
            <a:r>
              <a:rPr lang="es-MX"/>
              <a:t>Segundo nivel</a:t>
            </a:r>
            <a:endParaRPr lang="es-MX"/>
          </a:p>
          <a:p>
            <a:pPr lvl="2"/>
            <a:r>
              <a:rPr lang="es-MX"/>
              <a:t>Tercer nivel</a:t>
            </a:r>
            <a:endParaRPr lang="es-MX"/>
          </a:p>
          <a:p>
            <a:pPr lvl="3"/>
            <a:r>
              <a:rPr lang="es-MX"/>
              <a:t>Cuarto nivel</a:t>
            </a:r>
            <a:endParaRPr lang="es-MX"/>
          </a:p>
          <a:p>
            <a:pPr lvl="4"/>
            <a:r>
              <a:rPr lang="es-MX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42ED4-4062-B74E-B9EC-EC7F6AE3AF5F}" type="slidenum">
              <a:rPr lang="es-MX" smtClean="0"/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42ED4-4062-B74E-B9EC-EC7F6AE3AF5F}" type="slidenum">
              <a:rPr lang="es-MX" smtClean="0"/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37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56439" y="425177"/>
            <a:ext cx="3788767" cy="2811737"/>
          </a:xfrm>
        </p:spPr>
        <p:txBody>
          <a:bodyPr>
            <a:normAutofit/>
          </a:bodyPr>
          <a:lstStyle/>
          <a:p>
            <a:r>
              <a:rPr lang="es-MX" sz="4400" dirty="0"/>
              <a:t>INFORME 2023-2025 </a:t>
            </a:r>
            <a:endParaRPr lang="es-MX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30349" y="3984785"/>
            <a:ext cx="3614857" cy="1319951"/>
          </a:xfrm>
        </p:spPr>
        <p:txBody>
          <a:bodyPr>
            <a:normAutofit/>
          </a:bodyPr>
          <a:lstStyle/>
          <a:p>
            <a:pPr algn="r"/>
            <a:r>
              <a:rPr lang="es-MX" sz="2400" dirty="0"/>
              <a:t>Mesa Directiva RRUM</a:t>
            </a:r>
            <a:endParaRPr lang="es-MX" sz="2400" dirty="0"/>
          </a:p>
          <a:p>
            <a:pPr algn="r"/>
            <a:endParaRPr lang="es-MX" sz="1400" dirty="0"/>
          </a:p>
          <a:p>
            <a:pPr algn="r"/>
            <a:r>
              <a:rPr lang="es-MX" sz="1400" dirty="0"/>
              <a:t>24 de octubre de 2025</a:t>
            </a:r>
            <a:endParaRPr lang="es-MX" sz="1400" dirty="0"/>
          </a:p>
          <a:p>
            <a:pPr algn="l"/>
            <a:endParaRPr lang="es-MX" dirty="0"/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09" y="-287817"/>
            <a:ext cx="7479880" cy="7479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619759" y="2212848"/>
            <a:ext cx="4563859" cy="4096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err="1"/>
              <a:t>Asistencia</a:t>
            </a:r>
            <a:r>
              <a:rPr lang="en-US" sz="3600" b="1" dirty="0"/>
              <a:t> al </a:t>
            </a:r>
            <a:r>
              <a:rPr lang="en-US" sz="3600" b="1" dirty="0" err="1"/>
              <a:t>Séptimo</a:t>
            </a:r>
            <a:r>
              <a:rPr lang="en-US" sz="3600" b="1" dirty="0"/>
              <a:t> Encuentro de la Radio </a:t>
            </a:r>
            <a:r>
              <a:rPr lang="en-US" sz="3600" b="1" dirty="0" err="1"/>
              <a:t>Internacional</a:t>
            </a:r>
            <a:r>
              <a:rPr lang="en-US" sz="3600" b="1" dirty="0"/>
              <a:t> </a:t>
            </a:r>
            <a:r>
              <a:rPr lang="en-US" sz="3600" b="1" dirty="0" err="1"/>
              <a:t>Universitaria</a:t>
            </a:r>
            <a:r>
              <a:rPr lang="en-US" sz="3600" b="1" dirty="0"/>
              <a:t> (RIU) </a:t>
            </a:r>
            <a:r>
              <a:rPr lang="en-US" sz="3600" b="1" dirty="0" err="1"/>
              <a:t>en</a:t>
            </a:r>
            <a:r>
              <a:rPr lang="en-US" sz="3600" b="1" dirty="0"/>
              <a:t> Chicago 2024.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3" name="Imagen 12" descr="Un par de personas de pie&#10;&#10;Descripción generada automáticamente con confianza media"/>
          <p:cNvPicPr>
            <a:picLocks noChangeAspect="1"/>
          </p:cNvPicPr>
          <p:nvPr/>
        </p:nvPicPr>
        <p:blipFill>
          <a:blip r:embed="rId1"/>
          <a:srcRect r="4" b="15421"/>
          <a:stretch>
            <a:fillRect/>
          </a:stretch>
        </p:blipFill>
        <p:spPr>
          <a:xfrm>
            <a:off x="6101708" y="10"/>
            <a:ext cx="3019679" cy="3405485"/>
          </a:xfrm>
          <a:prstGeom prst="rect">
            <a:avLst/>
          </a:prstGeom>
        </p:spPr>
      </p:pic>
      <p:pic>
        <p:nvPicPr>
          <p:cNvPr id="7" name="Imagen 6" descr="Sitio web&#10;&#10;Descripción generada automáticamente"/>
          <p:cNvPicPr>
            <a:picLocks noChangeAspect="1"/>
          </p:cNvPicPr>
          <p:nvPr/>
        </p:nvPicPr>
        <p:blipFill>
          <a:blip r:embed="rId2"/>
          <a:srcRect l="48921" r="11177" b="-2"/>
          <a:stretch>
            <a:fillRect/>
          </a:stretch>
        </p:blipFill>
        <p:spPr>
          <a:xfrm>
            <a:off x="9172315" y="10"/>
            <a:ext cx="3019683" cy="3405485"/>
          </a:xfrm>
          <a:prstGeom prst="rect">
            <a:avLst/>
          </a:prstGeom>
        </p:spPr>
      </p:pic>
      <p:pic>
        <p:nvPicPr>
          <p:cNvPr id="5" name="Marcador de contenido 4" descr="Interfaz de usuario gráfica, Sitio web&#10;&#10;Descripción generada automáticamente"/>
          <p:cNvPicPr>
            <a:picLocks noChangeAspect="1"/>
          </p:cNvPicPr>
          <p:nvPr/>
        </p:nvPicPr>
        <p:blipFill>
          <a:blip r:embed="rId3"/>
          <a:srcRect t="5295" r="-1" b="41443"/>
          <a:stretch>
            <a:fillRect/>
          </a:stretch>
        </p:blipFill>
        <p:spPr>
          <a:xfrm>
            <a:off x="6101708" y="3458219"/>
            <a:ext cx="3019679" cy="3403829"/>
          </a:xfrm>
          <a:prstGeom prst="rect">
            <a:avLst/>
          </a:prstGeom>
        </p:spPr>
      </p:pic>
      <p:pic>
        <p:nvPicPr>
          <p:cNvPr id="9" name="Marcador de contenido 8" descr="Grupo de personas de pie&#10;&#10;Descripción generada automáticamente"/>
          <p:cNvPicPr>
            <a:picLocks noChangeAspect="1"/>
          </p:cNvPicPr>
          <p:nvPr/>
        </p:nvPicPr>
        <p:blipFill>
          <a:blip r:embed="rId4"/>
          <a:srcRect l="10206" r="3" b="3"/>
          <a:stretch>
            <a:fillRect/>
          </a:stretch>
        </p:blipFill>
        <p:spPr>
          <a:xfrm>
            <a:off x="9172314" y="3458219"/>
            <a:ext cx="3019685" cy="34054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612647" y="845389"/>
            <a:ext cx="4586882" cy="54639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/>
              <a:t>Entrega</a:t>
            </a:r>
            <a:r>
              <a:rPr lang="en-US" sz="3200" b="1" dirty="0"/>
              <a:t> de </a:t>
            </a:r>
            <a:r>
              <a:rPr lang="en-US" sz="3200" b="1" dirty="0" err="1"/>
              <a:t>placa</a:t>
            </a:r>
            <a:r>
              <a:rPr lang="en-US" sz="3200" b="1" dirty="0"/>
              <a:t> </a:t>
            </a:r>
            <a:r>
              <a:rPr lang="en-US" sz="3200" b="1" dirty="0" err="1"/>
              <a:t>conmemorativa</a:t>
            </a:r>
            <a:r>
              <a:rPr lang="en-US" sz="3200" b="1" dirty="0"/>
              <a:t>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/>
              <a:t>parte</a:t>
            </a:r>
            <a:r>
              <a:rPr lang="en-US" sz="3200" b="1" dirty="0"/>
              <a:t> de Radio Francia </a:t>
            </a:r>
            <a:r>
              <a:rPr lang="en-US" sz="3200" b="1" dirty="0" err="1"/>
              <a:t>Internacional</a:t>
            </a:r>
            <a:r>
              <a:rPr lang="en-US" sz="3200" b="1" dirty="0"/>
              <a:t> (RFI) y </a:t>
            </a:r>
            <a:r>
              <a:rPr lang="en-US" sz="3200" b="1" dirty="0" err="1"/>
              <a:t>firma</a:t>
            </a:r>
            <a:r>
              <a:rPr lang="en-US" sz="3200" b="1" dirty="0"/>
              <a:t> </a:t>
            </a:r>
            <a:r>
              <a:rPr lang="en-US" sz="3200" b="1" dirty="0" err="1"/>
              <a:t>convenio</a:t>
            </a:r>
            <a:r>
              <a:rPr lang="en-US" sz="3200" b="1" dirty="0"/>
              <a:t> </a:t>
            </a:r>
            <a:r>
              <a:rPr lang="en-US" sz="3200" b="1" dirty="0" err="1"/>
              <a:t>marco</a:t>
            </a:r>
            <a:r>
              <a:rPr lang="en-US" sz="3200" b="1" dirty="0"/>
              <a:t> </a:t>
            </a:r>
            <a:r>
              <a:rPr lang="en-US" sz="3200" b="1" dirty="0" err="1"/>
              <a:t>derivado</a:t>
            </a:r>
            <a:r>
              <a:rPr lang="en-US" sz="3200" b="1" dirty="0"/>
              <a:t> de </a:t>
            </a:r>
            <a:r>
              <a:rPr lang="en-US" sz="3200" b="1" dirty="0" err="1"/>
              <a:t>una</a:t>
            </a:r>
            <a:r>
              <a:rPr lang="en-US" sz="3200" b="1" dirty="0"/>
              <a:t> </a:t>
            </a:r>
            <a:r>
              <a:rPr lang="en-US" sz="3200" b="1" dirty="0" err="1"/>
              <a:t>colaboración</a:t>
            </a:r>
            <a:r>
              <a:rPr lang="en-US" sz="3200" b="1" dirty="0"/>
              <a:t> </a:t>
            </a:r>
            <a:r>
              <a:rPr lang="en-US" sz="3200" b="1" dirty="0" err="1"/>
              <a:t>activa</a:t>
            </a:r>
            <a:r>
              <a:rPr lang="en-US" sz="3200" b="1" dirty="0"/>
              <a:t> de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afiliados</a:t>
            </a:r>
            <a:r>
              <a:rPr lang="en-US" sz="3200" b="1" dirty="0"/>
              <a:t> a la RRUM. </a:t>
            </a:r>
            <a:endParaRPr lang="en-US" sz="3200" b="1" dirty="0"/>
          </a:p>
        </p:txBody>
      </p:sp>
      <p:pic>
        <p:nvPicPr>
          <p:cNvPr id="5" name="Marcador de contenido 4" descr="Un grupo de hombres con traje formal&#10;&#10;Descripción generada automáticamente"/>
          <p:cNvPicPr>
            <a:picLocks noChangeAspect="1"/>
          </p:cNvPicPr>
          <p:nvPr/>
        </p:nvPicPr>
        <p:blipFill>
          <a:blip r:embed="rId1"/>
          <a:srcRect l="20091" r="13419" b="3"/>
          <a:stretch>
            <a:fillRect/>
          </a:stretch>
        </p:blipFill>
        <p:spPr>
          <a:xfrm>
            <a:off x="6096000" y="10"/>
            <a:ext cx="3019170" cy="3405485"/>
          </a:xfrm>
          <a:prstGeom prst="rect">
            <a:avLst/>
          </a:prstGeom>
        </p:spPr>
      </p:pic>
      <p:pic>
        <p:nvPicPr>
          <p:cNvPr id="9" name="Imagen 8" descr="Un grupo de personas en una boda&#10;&#10;Descripción generada automáticamente"/>
          <p:cNvPicPr>
            <a:picLocks noChangeAspect="1"/>
          </p:cNvPicPr>
          <p:nvPr/>
        </p:nvPicPr>
        <p:blipFill>
          <a:blip r:embed="rId2"/>
          <a:srcRect l="18975" r="14393" b="3"/>
          <a:stretch>
            <a:fillRect/>
          </a:stretch>
        </p:blipFill>
        <p:spPr>
          <a:xfrm>
            <a:off x="9166360" y="10"/>
            <a:ext cx="3025640" cy="3405485"/>
          </a:xfrm>
          <a:prstGeom prst="rect">
            <a:avLst/>
          </a:prstGeom>
        </p:spPr>
      </p:pic>
      <p:pic>
        <p:nvPicPr>
          <p:cNvPr id="7" name="Imagen 6" descr="Un grupo de personas en una boda&#10;&#10;Descripción generada automáticamente"/>
          <p:cNvPicPr>
            <a:picLocks noChangeAspect="1"/>
          </p:cNvPicPr>
          <p:nvPr/>
        </p:nvPicPr>
        <p:blipFill>
          <a:blip r:embed="rId3"/>
          <a:srcRect t="25375" b="176"/>
          <a:stretch>
            <a:fillRect/>
          </a:stretch>
        </p:blipFill>
        <p:spPr>
          <a:xfrm>
            <a:off x="6096000" y="3456073"/>
            <a:ext cx="6096000" cy="3403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940" y="473829"/>
            <a:ext cx="11294162" cy="11702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 err="1"/>
              <a:t>Participaciones</a:t>
            </a:r>
            <a:r>
              <a:rPr lang="en-US" sz="3200" dirty="0"/>
              <a:t> y </a:t>
            </a:r>
            <a:r>
              <a:rPr lang="en-US" sz="3200" dirty="0" err="1"/>
              <a:t>representaciones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la </a:t>
            </a:r>
            <a:r>
              <a:rPr lang="en-US" sz="3200" dirty="0" err="1"/>
              <a:t>Bienal</a:t>
            </a:r>
            <a:r>
              <a:rPr lang="en-US" sz="3200" dirty="0"/>
              <a:t> de </a:t>
            </a:r>
            <a:r>
              <a:rPr lang="en-US" sz="3200" dirty="0" err="1"/>
              <a:t>Internacional</a:t>
            </a:r>
            <a:r>
              <a:rPr lang="en-US" sz="3200" dirty="0"/>
              <a:t> de Radio 2023 y 2025.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5" name="Marcador de contenido 4" descr="Un grupo de personas en un evento&#10;&#10;Descripción generada automáticamente con confianza media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2940" y="1940686"/>
            <a:ext cx="5559552" cy="3516416"/>
          </a:xfrm>
          <a:prstGeom prst="rect">
            <a:avLst/>
          </a:prstGeom>
        </p:spPr>
      </p:pic>
      <p:pic>
        <p:nvPicPr>
          <p:cNvPr id="7" name="Imagen 6" descr="Un grupo de personas en un escenario&#10;&#10;Descripción generada automáticamente con confianza med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25" y="2135270"/>
            <a:ext cx="5559552" cy="31272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603504"/>
            <a:ext cx="459028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 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>
          <a:xfrm>
            <a:off x="612648" y="2212848"/>
            <a:ext cx="4590288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/>
              <a:t>Participación</a:t>
            </a:r>
            <a:r>
              <a:rPr lang="en-US" sz="3200" b="1" dirty="0"/>
              <a:t>, </a:t>
            </a:r>
            <a:r>
              <a:rPr lang="en-US" sz="3200" b="1" dirty="0" err="1"/>
              <a:t>representación</a:t>
            </a:r>
            <a:r>
              <a:rPr lang="en-US" sz="3200" b="1" dirty="0"/>
              <a:t> y </a:t>
            </a:r>
            <a:r>
              <a:rPr lang="en-US" sz="3200" b="1" dirty="0" err="1"/>
              <a:t>difusión</a:t>
            </a:r>
            <a:r>
              <a:rPr lang="en-US" sz="3200" b="1" dirty="0"/>
              <a:t> del festival </a:t>
            </a:r>
            <a:r>
              <a:rPr lang="en-US" sz="3200" b="1" dirty="0" err="1"/>
              <a:t>Sinergia</a:t>
            </a:r>
            <a:r>
              <a:rPr lang="en-US" sz="3200" b="1" dirty="0"/>
              <a:t> 2023, 2024 y 2025.</a:t>
            </a:r>
            <a:endParaRPr lang="es-MX" sz="3200" b="1" dirty="0"/>
          </a:p>
        </p:txBody>
      </p:sp>
      <p:pic>
        <p:nvPicPr>
          <p:cNvPr id="7" name="Imagen 6" descr="Un grupo de personas en un auditorio&#10;&#10;Descripción generada automáticamente"/>
          <p:cNvPicPr>
            <a:picLocks noChangeAspect="1"/>
          </p:cNvPicPr>
          <p:nvPr/>
        </p:nvPicPr>
        <p:blipFill>
          <a:blip r:embed="rId1"/>
          <a:srcRect r="-3" b="5604"/>
          <a:stretch>
            <a:fillRect/>
          </a:stretch>
        </p:blipFill>
        <p:spPr>
          <a:xfrm>
            <a:off x="6092952" y="10"/>
            <a:ext cx="6092183" cy="4312936"/>
          </a:xfrm>
          <a:prstGeom prst="rect">
            <a:avLst/>
          </a:prstGeom>
        </p:spPr>
      </p:pic>
      <p:pic>
        <p:nvPicPr>
          <p:cNvPr id="9" name="Imagen 8" descr="Un grupo de personas en un escenario&#10;&#10;Descripción generada automáticamente con confianza media"/>
          <p:cNvPicPr>
            <a:picLocks noChangeAspect="1"/>
          </p:cNvPicPr>
          <p:nvPr/>
        </p:nvPicPr>
        <p:blipFill>
          <a:blip r:embed="rId2"/>
          <a:srcRect l="2591" r="16686" b="-4"/>
          <a:stretch>
            <a:fillRect/>
          </a:stretch>
        </p:blipFill>
        <p:spPr>
          <a:xfrm>
            <a:off x="6096001" y="4368684"/>
            <a:ext cx="3021606" cy="2489316"/>
          </a:xfrm>
          <a:prstGeom prst="rect">
            <a:avLst/>
          </a:prstGeom>
        </p:spPr>
      </p:pic>
      <p:pic>
        <p:nvPicPr>
          <p:cNvPr id="11" name="Imagen 10" descr="Un grupo de personas sentadas en el piso&#10;&#10;Descripción generada automáticamente con confianza media"/>
          <p:cNvPicPr>
            <a:picLocks noChangeAspect="1"/>
          </p:cNvPicPr>
          <p:nvPr/>
        </p:nvPicPr>
        <p:blipFill>
          <a:blip r:embed="rId3"/>
          <a:srcRect l="5962" r="13115" b="-3"/>
          <a:stretch>
            <a:fillRect/>
          </a:stretch>
        </p:blipFill>
        <p:spPr>
          <a:xfrm>
            <a:off x="9174206" y="4368684"/>
            <a:ext cx="3017794" cy="24893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3715" y="4106173"/>
            <a:ext cx="8728364" cy="29568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/>
              <a:t>Colaboración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con la </a:t>
            </a:r>
            <a:r>
              <a:rPr lang="en-US" sz="3200" dirty="0" err="1"/>
              <a:t>Secretaría</a:t>
            </a:r>
            <a:r>
              <a:rPr lang="en-US" sz="3200" dirty="0"/>
              <a:t> de </a:t>
            </a:r>
            <a:r>
              <a:rPr lang="en-US" sz="3200" dirty="0" err="1"/>
              <a:t>Cultura</a:t>
            </a:r>
            <a:r>
              <a:rPr lang="en-US" sz="3200" dirty="0"/>
              <a:t>, Radio </a:t>
            </a:r>
            <a:r>
              <a:rPr lang="en-US" sz="3200" dirty="0" err="1"/>
              <a:t>Educación</a:t>
            </a:r>
            <a:r>
              <a:rPr lang="en-US" sz="3200" dirty="0"/>
              <a:t>, </a:t>
            </a:r>
            <a:r>
              <a:rPr lang="en-US" sz="3200" dirty="0" err="1"/>
              <a:t>el</a:t>
            </a:r>
            <a:r>
              <a:rPr lang="en-US" sz="3200" dirty="0"/>
              <a:t> Instituto </a:t>
            </a:r>
            <a:r>
              <a:rPr lang="en-US" sz="3200" dirty="0" err="1"/>
              <a:t>Latinoamericano</a:t>
            </a:r>
            <a:r>
              <a:rPr lang="en-US" sz="3200" dirty="0"/>
              <a:t> de la </a:t>
            </a:r>
            <a:r>
              <a:rPr lang="en-US" sz="3200" dirty="0" err="1"/>
              <a:t>Comunicación</a:t>
            </a:r>
            <a:r>
              <a:rPr lang="en-US" sz="3200" dirty="0"/>
              <a:t> </a:t>
            </a:r>
            <a:r>
              <a:rPr lang="en-US" sz="3200" dirty="0" err="1"/>
              <a:t>Educativa</a:t>
            </a:r>
            <a:r>
              <a:rPr lang="en-US" sz="3200" dirty="0"/>
              <a:t> (ILCE), Radio y Canal del </a:t>
            </a:r>
            <a:r>
              <a:rPr lang="en-US" sz="3200" dirty="0" err="1"/>
              <a:t>Congreso</a:t>
            </a:r>
            <a:r>
              <a:rPr lang="en-US" sz="3200" dirty="0"/>
              <a:t>, </a:t>
            </a:r>
            <a:r>
              <a:rPr lang="en-US" sz="3200" dirty="0" err="1"/>
              <a:t>Altavoz</a:t>
            </a:r>
            <a:r>
              <a:rPr lang="en-US" sz="3200" dirty="0"/>
              <a:t> Radio, Radio IPN y Violeta Radio.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7" name="Imagen 6" descr="Imagen que contiene edificio, persona, mujer, tabla&#10;&#10;Descripción generada automáticamente"/>
          <p:cNvPicPr>
            <a:picLocks noChangeAspect="1"/>
          </p:cNvPicPr>
          <p:nvPr/>
        </p:nvPicPr>
        <p:blipFill>
          <a:blip r:embed="rId1"/>
          <a:srcRect t="1249" r="3" b="3"/>
          <a:stretch>
            <a:fillRect/>
          </a:stretch>
        </p:blipFill>
        <p:spPr>
          <a:xfrm>
            <a:off x="1" y="1"/>
            <a:ext cx="2993606" cy="3941618"/>
          </a:xfrm>
          <a:prstGeom prst="rect">
            <a:avLst/>
          </a:prstGeom>
        </p:spPr>
      </p:pic>
      <p:pic>
        <p:nvPicPr>
          <p:cNvPr id="11" name="Imagen 10" descr="Un grupo de personas en una estación de tren&#10;&#10;Descripción generada automáticamente"/>
          <p:cNvPicPr>
            <a:picLocks noChangeAspect="1"/>
          </p:cNvPicPr>
          <p:nvPr/>
        </p:nvPicPr>
        <p:blipFill>
          <a:blip r:embed="rId2"/>
          <a:srcRect l="22958" r="19455" b="2"/>
          <a:stretch>
            <a:fillRect/>
          </a:stretch>
        </p:blipFill>
        <p:spPr>
          <a:xfrm>
            <a:off x="3044467" y="1"/>
            <a:ext cx="3026563" cy="3941618"/>
          </a:xfrm>
          <a:prstGeom prst="rect">
            <a:avLst/>
          </a:prstGeom>
        </p:spPr>
      </p:pic>
      <p:pic>
        <p:nvPicPr>
          <p:cNvPr id="22" name="Imagen 21" descr="Imagen que contiene interior, tabla, gente, mujer&#10;&#10;Descripción generada automáticamente"/>
          <p:cNvPicPr>
            <a:picLocks noChangeAspect="1"/>
          </p:cNvPicPr>
          <p:nvPr/>
        </p:nvPicPr>
        <p:blipFill>
          <a:blip r:embed="rId3"/>
          <a:srcRect l="18413" r="38494" b="-1"/>
          <a:stretch>
            <a:fillRect/>
          </a:stretch>
        </p:blipFill>
        <p:spPr>
          <a:xfrm>
            <a:off x="6122613" y="10"/>
            <a:ext cx="3019599" cy="3941609"/>
          </a:xfrm>
          <a:prstGeom prst="rect">
            <a:avLst/>
          </a:prstGeom>
        </p:spPr>
      </p:pic>
      <p:pic>
        <p:nvPicPr>
          <p:cNvPr id="20" name="Marcador de contenido 19" descr="Un grupo de personas de pie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4"/>
          <a:srcRect l="33728" r="23461" b="-1"/>
          <a:stretch>
            <a:fillRect/>
          </a:stretch>
        </p:blipFill>
        <p:spPr>
          <a:xfrm>
            <a:off x="9192157" y="10"/>
            <a:ext cx="2999844" cy="39416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2209" y="4360198"/>
            <a:ext cx="8728364" cy="21958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 err="1"/>
              <a:t>Colaboración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con la </a:t>
            </a:r>
            <a:r>
              <a:rPr lang="en-US" sz="3200" dirty="0" err="1"/>
              <a:t>Secretaría</a:t>
            </a:r>
            <a:r>
              <a:rPr lang="en-US" sz="3200" dirty="0"/>
              <a:t> de </a:t>
            </a:r>
            <a:r>
              <a:rPr lang="en-US" sz="3200" dirty="0" err="1"/>
              <a:t>Cultura</a:t>
            </a:r>
            <a:r>
              <a:rPr lang="en-US" sz="3200" dirty="0"/>
              <a:t>, Radio </a:t>
            </a:r>
            <a:r>
              <a:rPr lang="en-US" sz="3200" dirty="0" err="1"/>
              <a:t>Educación</a:t>
            </a:r>
            <a:r>
              <a:rPr lang="en-US" sz="3200" dirty="0"/>
              <a:t>, </a:t>
            </a:r>
            <a:r>
              <a:rPr lang="en-US" sz="3200" dirty="0" err="1"/>
              <a:t>el</a:t>
            </a:r>
            <a:r>
              <a:rPr lang="en-US" sz="3200" dirty="0"/>
              <a:t> Instituto </a:t>
            </a:r>
            <a:r>
              <a:rPr lang="en-US" sz="3200" dirty="0" err="1"/>
              <a:t>Latinoamericano</a:t>
            </a:r>
            <a:r>
              <a:rPr lang="en-US" sz="3200" dirty="0"/>
              <a:t> de la </a:t>
            </a:r>
            <a:r>
              <a:rPr lang="en-US" sz="3200" dirty="0" err="1"/>
              <a:t>Comunicación</a:t>
            </a:r>
            <a:r>
              <a:rPr lang="en-US" sz="3200" dirty="0"/>
              <a:t> </a:t>
            </a:r>
            <a:r>
              <a:rPr lang="en-US" sz="3200" dirty="0" err="1"/>
              <a:t>Educativa</a:t>
            </a:r>
            <a:r>
              <a:rPr lang="en-US" sz="3200" dirty="0"/>
              <a:t> (ILCE), Radio y Canal del </a:t>
            </a:r>
            <a:r>
              <a:rPr lang="en-US" sz="3200" dirty="0" err="1"/>
              <a:t>Congreso</a:t>
            </a:r>
            <a:r>
              <a:rPr lang="en-US" sz="3200" dirty="0"/>
              <a:t>, </a:t>
            </a:r>
            <a:r>
              <a:rPr lang="en-US" sz="3200" dirty="0" err="1"/>
              <a:t>Altavoz</a:t>
            </a:r>
            <a:r>
              <a:rPr lang="en-US" sz="3200" dirty="0"/>
              <a:t> Radio, Radio IPN y Violeta Radio.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7" name="Imagen 6" descr="Imagen que contiene persona, interior, hombre, tabla&#10;&#10;Descripción generada automáticamente"/>
          <p:cNvPicPr>
            <a:picLocks noChangeAspect="1"/>
          </p:cNvPicPr>
          <p:nvPr/>
        </p:nvPicPr>
        <p:blipFill>
          <a:blip r:embed="rId1"/>
          <a:srcRect l="42335" r="6971" b="3"/>
          <a:stretch>
            <a:fillRect/>
          </a:stretch>
        </p:blipFill>
        <p:spPr>
          <a:xfrm>
            <a:off x="1" y="1"/>
            <a:ext cx="2993606" cy="3941618"/>
          </a:xfrm>
          <a:prstGeom prst="rect">
            <a:avLst/>
          </a:prstGeom>
        </p:spPr>
      </p:pic>
      <p:pic>
        <p:nvPicPr>
          <p:cNvPr id="18" name="Imagen 17" descr="Un grupo de personas sentadas alrededor de una mesa&#10;&#10;Descripción generada automáticamente con confianza media"/>
          <p:cNvPicPr>
            <a:picLocks noChangeAspect="1"/>
          </p:cNvPicPr>
          <p:nvPr/>
        </p:nvPicPr>
        <p:blipFill>
          <a:blip r:embed="rId2"/>
          <a:srcRect l="32303" r="10109" b="2"/>
          <a:stretch>
            <a:fillRect/>
          </a:stretch>
        </p:blipFill>
        <p:spPr>
          <a:xfrm>
            <a:off x="3044467" y="1"/>
            <a:ext cx="3026563" cy="3941618"/>
          </a:xfrm>
          <a:prstGeom prst="rect">
            <a:avLst/>
          </a:prstGeom>
        </p:spPr>
      </p:pic>
      <p:pic>
        <p:nvPicPr>
          <p:cNvPr id="5" name="Marcador de contenido 4" descr="Un grupo de personas con traje formal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3"/>
          <a:srcRect l="19775" r="37132" b="-1"/>
          <a:stretch>
            <a:fillRect/>
          </a:stretch>
        </p:blipFill>
        <p:spPr>
          <a:xfrm>
            <a:off x="6122613" y="10"/>
            <a:ext cx="3019599" cy="3941609"/>
          </a:xfrm>
          <a:prstGeom prst="rect">
            <a:avLst/>
          </a:prstGeom>
        </p:spPr>
      </p:pic>
      <p:pic>
        <p:nvPicPr>
          <p:cNvPr id="9" name="Imagen 8" descr="Hombre haciendo piruetas encima de patineta&#10;&#10;Descripción generada automáticamente"/>
          <p:cNvPicPr>
            <a:picLocks noChangeAspect="1"/>
          </p:cNvPicPr>
          <p:nvPr/>
        </p:nvPicPr>
        <p:blipFill>
          <a:blip r:embed="rId4"/>
          <a:srcRect r="-5" b="1450"/>
          <a:stretch>
            <a:fillRect/>
          </a:stretch>
        </p:blipFill>
        <p:spPr>
          <a:xfrm>
            <a:off x="9192157" y="10"/>
            <a:ext cx="2999844" cy="39416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760" y="603504"/>
            <a:ext cx="4563859" cy="1527048"/>
          </a:xfrm>
        </p:spPr>
        <p:txBody>
          <a:bodyPr anchor="b">
            <a:normAutofit/>
          </a:bodyPr>
          <a:lstStyle/>
          <a:p>
            <a:br>
              <a:rPr lang="es-MX"/>
            </a:br>
            <a:endParaRPr lang="es-MX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19760" y="82296"/>
            <a:ext cx="4563859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b="1" dirty="0"/>
              <a:t>Colaboración activa con la Secretaría de Cultura, Radio Educación, el Instituto Latinoamericano de la Comunicación Educativa (ILCE), Radio y Canal del Congreso, Altavoz Radio, Radio IPN y Violeta Radio.</a:t>
            </a:r>
            <a:endParaRPr lang="en-US" sz="2800" b="1" dirty="0"/>
          </a:p>
        </p:txBody>
      </p:sp>
      <p:pic>
        <p:nvPicPr>
          <p:cNvPr id="7" name="Imagen 6" descr="Una foto de un grupo de personas posando para una foto&#10;&#10;Descripción generada automáticamente"/>
          <p:cNvPicPr>
            <a:picLocks noChangeAspect="1"/>
          </p:cNvPicPr>
          <p:nvPr/>
        </p:nvPicPr>
        <p:blipFill>
          <a:blip r:embed="rId1"/>
          <a:srcRect l="3297" r="20671" b="5"/>
          <a:stretch>
            <a:fillRect/>
          </a:stretch>
        </p:blipFill>
        <p:spPr>
          <a:xfrm>
            <a:off x="6101708" y="10"/>
            <a:ext cx="3019679" cy="3405485"/>
          </a:xfrm>
          <a:prstGeom prst="rect">
            <a:avLst/>
          </a:prstGeom>
        </p:spPr>
      </p:pic>
      <p:pic>
        <p:nvPicPr>
          <p:cNvPr id="11" name="Imagen 10" descr="Imagen que contiene persona, mujer, hombre, frente&#10;&#10;Descripción generada automáticamente"/>
          <p:cNvPicPr>
            <a:picLocks noChangeAspect="1"/>
          </p:cNvPicPr>
          <p:nvPr/>
        </p:nvPicPr>
        <p:blipFill>
          <a:blip r:embed="rId2"/>
          <a:srcRect t="7959" r="4" b="7462"/>
          <a:stretch>
            <a:fillRect/>
          </a:stretch>
        </p:blipFill>
        <p:spPr>
          <a:xfrm>
            <a:off x="9172315" y="10"/>
            <a:ext cx="3019683" cy="3405485"/>
          </a:xfrm>
          <a:prstGeom prst="rect">
            <a:avLst/>
          </a:prstGeom>
        </p:spPr>
      </p:pic>
      <p:pic>
        <p:nvPicPr>
          <p:cNvPr id="9" name="Imagen 8" descr="Un grupo de personas sentadas alrededor de una mesa&#10;&#10;Descripción generada automáticamente con confianza media"/>
          <p:cNvPicPr>
            <a:picLocks noChangeAspect="1"/>
          </p:cNvPicPr>
          <p:nvPr/>
        </p:nvPicPr>
        <p:blipFill>
          <a:blip r:embed="rId3"/>
          <a:srcRect l="27831" r="5633" b="-1"/>
          <a:stretch>
            <a:fillRect/>
          </a:stretch>
        </p:blipFill>
        <p:spPr>
          <a:xfrm>
            <a:off x="6101708" y="3458219"/>
            <a:ext cx="3019679" cy="3403829"/>
          </a:xfrm>
          <a:prstGeom prst="rect">
            <a:avLst/>
          </a:prstGeom>
        </p:spPr>
      </p:pic>
      <p:pic>
        <p:nvPicPr>
          <p:cNvPr id="5" name="Marcador de contenido 4" descr="Personas sentadas en una mesa&#10;&#10;Descripción generada automáticamente con confianza media"/>
          <p:cNvPicPr>
            <a:picLocks noChangeAspect="1"/>
          </p:cNvPicPr>
          <p:nvPr/>
        </p:nvPicPr>
        <p:blipFill>
          <a:blip r:embed="rId4"/>
          <a:srcRect l="20569" r="21132" b="3"/>
          <a:stretch>
            <a:fillRect/>
          </a:stretch>
        </p:blipFill>
        <p:spPr>
          <a:xfrm>
            <a:off x="9172314" y="3458219"/>
            <a:ext cx="3019685" cy="34054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4575" y="423774"/>
            <a:ext cx="9167906" cy="29534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 err="1"/>
              <a:t>Colaboración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con la </a:t>
            </a:r>
            <a:r>
              <a:rPr lang="en-US" sz="3200" dirty="0" err="1"/>
              <a:t>Secretaría</a:t>
            </a:r>
            <a:r>
              <a:rPr lang="en-US" sz="3200" dirty="0"/>
              <a:t> de </a:t>
            </a:r>
            <a:r>
              <a:rPr lang="en-US" sz="3200" dirty="0" err="1"/>
              <a:t>Cultura</a:t>
            </a:r>
            <a:r>
              <a:rPr lang="en-US" sz="3200" dirty="0"/>
              <a:t>, Radio </a:t>
            </a:r>
            <a:r>
              <a:rPr lang="en-US" sz="3200" dirty="0" err="1"/>
              <a:t>Educación</a:t>
            </a:r>
            <a:r>
              <a:rPr lang="en-US" sz="3200" dirty="0"/>
              <a:t>, </a:t>
            </a:r>
            <a:r>
              <a:rPr lang="en-US" sz="3200" dirty="0" err="1"/>
              <a:t>el</a:t>
            </a:r>
            <a:r>
              <a:rPr lang="en-US" sz="3200" dirty="0"/>
              <a:t> Instituto </a:t>
            </a:r>
            <a:r>
              <a:rPr lang="en-US" sz="3200" dirty="0" err="1"/>
              <a:t>Latinoamericano</a:t>
            </a:r>
            <a:r>
              <a:rPr lang="en-US" sz="3200" dirty="0"/>
              <a:t> de la </a:t>
            </a:r>
            <a:r>
              <a:rPr lang="en-US" sz="3200" dirty="0" err="1"/>
              <a:t>Comunicación</a:t>
            </a:r>
            <a:r>
              <a:rPr lang="en-US" sz="3200" dirty="0"/>
              <a:t> </a:t>
            </a:r>
            <a:r>
              <a:rPr lang="en-US" sz="3200" dirty="0" err="1"/>
              <a:t>Educativa</a:t>
            </a:r>
            <a:r>
              <a:rPr lang="en-US" sz="3200" dirty="0"/>
              <a:t> (ILCE), Radio y Canal del </a:t>
            </a:r>
            <a:r>
              <a:rPr lang="en-US" sz="3200" dirty="0" err="1"/>
              <a:t>Congreso</a:t>
            </a:r>
            <a:r>
              <a:rPr lang="en-US" sz="3200" dirty="0"/>
              <a:t>, </a:t>
            </a:r>
            <a:r>
              <a:rPr lang="en-US" sz="3200" dirty="0" err="1"/>
              <a:t>Altavoz</a:t>
            </a:r>
            <a:r>
              <a:rPr lang="en-US" sz="3200" dirty="0"/>
              <a:t> Radio, Radio IPN y Violeta Radio.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Imagen 6" descr="Una mujer con un micrófono en la mano&#10;&#10;Descripción generada automáticamente con confianza baja"/>
          <p:cNvPicPr>
            <a:picLocks noChangeAspect="1"/>
          </p:cNvPicPr>
          <p:nvPr/>
        </p:nvPicPr>
        <p:blipFill>
          <a:blip r:embed="rId1"/>
          <a:srcRect l="14849" r="16732" b="3"/>
          <a:stretch>
            <a:fillRect/>
          </a:stretch>
        </p:blipFill>
        <p:spPr>
          <a:xfrm>
            <a:off x="20" y="2916382"/>
            <a:ext cx="4040267" cy="3941618"/>
          </a:xfrm>
          <a:prstGeom prst="rect">
            <a:avLst/>
          </a:prstGeom>
        </p:spPr>
      </p:pic>
      <p:pic>
        <p:nvPicPr>
          <p:cNvPr id="5" name="Marcador de contenido 4" descr="Personas sentadas en una mesa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2"/>
          <a:srcRect l="16848" r="6510" b="2"/>
          <a:stretch>
            <a:fillRect/>
          </a:stretch>
        </p:blipFill>
        <p:spPr>
          <a:xfrm>
            <a:off x="4091556" y="2916382"/>
            <a:ext cx="4028003" cy="3941618"/>
          </a:xfrm>
          <a:prstGeom prst="rect">
            <a:avLst/>
          </a:prstGeom>
        </p:spPr>
      </p:pic>
      <p:pic>
        <p:nvPicPr>
          <p:cNvPr id="9" name="Imagen 8" descr="Un grupo de personas alrededor de una mesa posando para una foto&#10;&#10;Descripción generada automáticamente"/>
          <p:cNvPicPr>
            <a:picLocks noChangeAspect="1"/>
          </p:cNvPicPr>
          <p:nvPr/>
        </p:nvPicPr>
        <p:blipFill>
          <a:blip r:embed="rId3"/>
          <a:srcRect r="1" b="2076"/>
          <a:stretch>
            <a:fillRect/>
          </a:stretch>
        </p:blipFill>
        <p:spPr>
          <a:xfrm>
            <a:off x="8171081" y="2916381"/>
            <a:ext cx="4025157" cy="39416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4349" y="6101816"/>
            <a:ext cx="8728364" cy="7561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 err="1"/>
              <a:t>Propuesta</a:t>
            </a:r>
            <a:r>
              <a:rPr lang="en-US" sz="3200" dirty="0"/>
              <a:t> y </a:t>
            </a:r>
            <a:r>
              <a:rPr lang="en-US" sz="3200" dirty="0" err="1"/>
              <a:t>exposición</a:t>
            </a:r>
            <a:r>
              <a:rPr lang="en-US" sz="3200" dirty="0"/>
              <a:t> de la RRUM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Primer </a:t>
            </a:r>
            <a:r>
              <a:rPr lang="en-US" sz="3200" dirty="0" err="1"/>
              <a:t>Foro</a:t>
            </a:r>
            <a:r>
              <a:rPr lang="en-US" sz="3200" dirty="0"/>
              <a:t> de </a:t>
            </a:r>
            <a:r>
              <a:rPr lang="en-US" sz="3200" dirty="0" err="1"/>
              <a:t>Telecomunicaciones</a:t>
            </a:r>
            <a:r>
              <a:rPr lang="en-US" sz="3200" dirty="0"/>
              <a:t>: </a:t>
            </a:r>
            <a:r>
              <a:rPr lang="en-US" sz="3200" dirty="0" err="1"/>
              <a:t>Desafíos</a:t>
            </a:r>
            <a:r>
              <a:rPr lang="en-US" sz="3200" dirty="0"/>
              <a:t> y </a:t>
            </a:r>
            <a:r>
              <a:rPr lang="en-US" sz="3200" dirty="0" err="1"/>
              <a:t>Oportunidades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la </a:t>
            </a:r>
            <a:r>
              <a:rPr lang="en-US" sz="3200" dirty="0" err="1"/>
              <a:t>Comisión</a:t>
            </a:r>
            <a:r>
              <a:rPr lang="en-US" sz="3200" dirty="0"/>
              <a:t> de Radio y Televisión de la Cámara de </a:t>
            </a:r>
            <a:r>
              <a:rPr lang="en-US" sz="3200" dirty="0" err="1"/>
              <a:t>Diputados</a:t>
            </a:r>
            <a:r>
              <a:rPr lang="en-US" sz="3200" dirty="0"/>
              <a:t> Federal.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11" name="Imagen 10" descr="Persona con raqueta de tenis y gente de fondo&#10;&#10;Descripción generada automáticamente"/>
          <p:cNvPicPr>
            <a:picLocks noChangeAspect="1"/>
          </p:cNvPicPr>
          <p:nvPr/>
        </p:nvPicPr>
        <p:blipFill>
          <a:blip r:embed="rId1"/>
          <a:srcRect r="7247" b="-2"/>
          <a:stretch>
            <a:fillRect/>
          </a:stretch>
        </p:blipFill>
        <p:spPr>
          <a:xfrm>
            <a:off x="1480" y="10"/>
            <a:ext cx="6070095" cy="4908375"/>
          </a:xfrm>
          <a:prstGeom prst="rect">
            <a:avLst/>
          </a:prstGeom>
        </p:spPr>
      </p:pic>
      <p:pic>
        <p:nvPicPr>
          <p:cNvPr id="9" name="Marcador de contenido 8" descr="Un grupo de personas frente a una mesa con una caja de cartón&#10;&#10;Descripción generada automáticamente con confianza media"/>
          <p:cNvPicPr>
            <a:picLocks noGrp="1" noChangeAspect="1"/>
          </p:cNvPicPr>
          <p:nvPr>
            <p:ph idx="1"/>
          </p:nvPr>
        </p:nvPicPr>
        <p:blipFill>
          <a:blip r:embed="rId2"/>
          <a:srcRect t="12084" r="2" b="27271"/>
          <a:stretch>
            <a:fillRect/>
          </a:stretch>
        </p:blipFill>
        <p:spPr>
          <a:xfrm>
            <a:off x="6125188" y="10"/>
            <a:ext cx="6070094" cy="4908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433" y="500333"/>
            <a:ext cx="3959537" cy="55107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 err="1"/>
              <a:t>Propuesta</a:t>
            </a:r>
            <a:r>
              <a:rPr lang="en-US" sz="3200" dirty="0"/>
              <a:t> y </a:t>
            </a:r>
            <a:r>
              <a:rPr lang="en-US" sz="3200" dirty="0" err="1"/>
              <a:t>Exposición</a:t>
            </a:r>
            <a:r>
              <a:rPr lang="en-US" sz="3200" dirty="0"/>
              <a:t> de la RRUM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/>
              <a:t>Conversatorios</a:t>
            </a:r>
            <a:r>
              <a:rPr lang="en-US" sz="3200" dirty="0"/>
              <a:t> para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análisis</a:t>
            </a:r>
            <a:r>
              <a:rPr lang="en-US" sz="3200" dirty="0"/>
              <a:t> del dictamen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que se </a:t>
            </a:r>
            <a:r>
              <a:rPr lang="en-US" sz="3200" dirty="0" err="1"/>
              <a:t>expide</a:t>
            </a:r>
            <a:r>
              <a:rPr lang="en-US" sz="3200" dirty="0"/>
              <a:t> la Ley </a:t>
            </a:r>
            <a:r>
              <a:rPr lang="en-US" sz="3200" dirty="0" err="1"/>
              <a:t>en</a:t>
            </a:r>
            <a:r>
              <a:rPr lang="en-US" sz="3200" dirty="0"/>
              <a:t> Materia de </a:t>
            </a:r>
            <a:r>
              <a:rPr lang="en-US" sz="3200" dirty="0" err="1"/>
              <a:t>Telecomunicaciones</a:t>
            </a:r>
            <a:r>
              <a:rPr lang="en-US" sz="3200" dirty="0"/>
              <a:t> y </a:t>
            </a:r>
            <a:r>
              <a:rPr lang="en-US" sz="3200" dirty="0" err="1"/>
              <a:t>Radiodifusión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Senado</a:t>
            </a:r>
            <a:r>
              <a:rPr lang="en-US" sz="3200" dirty="0"/>
              <a:t> de la República.</a:t>
            </a:r>
            <a:br>
              <a:rPr lang="en-US" sz="1900" dirty="0"/>
            </a:br>
            <a:endParaRPr lang="en-US" sz="19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1"/>
          <a:srcRect l="1014" r="23515" b="1"/>
          <a:stretch>
            <a:fillRect/>
          </a:stretch>
        </p:blipFill>
        <p:spPr>
          <a:xfrm>
            <a:off x="4824248" y="1"/>
            <a:ext cx="73677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603504"/>
            <a:ext cx="5953569" cy="1527048"/>
          </a:xfrm>
        </p:spPr>
        <p:txBody>
          <a:bodyPr anchor="b">
            <a:normAutofit/>
          </a:bodyPr>
          <a:lstStyle/>
          <a:p>
            <a:r>
              <a:rPr lang="es-MX" dirty="0"/>
              <a:t>Mesa directiva 2023-2025</a:t>
            </a:r>
            <a:endParaRPr lang="es-MX" dirty="0"/>
          </a:p>
        </p:txBody>
      </p:sp>
      <p:pic>
        <p:nvPicPr>
          <p:cNvPr id="105" name="Imagen 104" descr="Grupo de personas posando para una foto&#10;&#10;Descripción generada automáticamente"/>
          <p:cNvPicPr>
            <a:picLocks noChangeAspect="1"/>
          </p:cNvPicPr>
          <p:nvPr/>
        </p:nvPicPr>
        <p:blipFill>
          <a:blip r:embed="rId1"/>
          <a:srcRect l="1394" r="7070" b="2"/>
          <a:stretch>
            <a:fillRect/>
          </a:stretch>
        </p:blipFill>
        <p:spPr>
          <a:xfrm>
            <a:off x="7435018" y="3454171"/>
            <a:ext cx="4756982" cy="3403829"/>
          </a:xfrm>
          <a:prstGeom prst="rect">
            <a:avLst/>
          </a:prstGeom>
        </p:spPr>
      </p:pic>
      <p:pic>
        <p:nvPicPr>
          <p:cNvPr id="108" name="Marcador de contenido 94" descr="Un par de personas de pie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2"/>
          <a:srcRect l="11243" r="10181" b="-3"/>
          <a:stretch>
            <a:fillRect/>
          </a:stretch>
        </p:blipFill>
        <p:spPr>
          <a:xfrm>
            <a:off x="727341" y="2212975"/>
            <a:ext cx="5723992" cy="4095750"/>
          </a:xfrm>
          <a:prstGeom prst="rect">
            <a:avLst/>
          </a:prstGeom>
        </p:spPr>
      </p:pic>
      <p:pic>
        <p:nvPicPr>
          <p:cNvPr id="110" name="Imagen 109" descr="Un grupo de gente sentados a la mesa posando para una foto&#10;&#10;Descripción generada automá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02" y="50342"/>
            <a:ext cx="3403829" cy="34038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6" y="548641"/>
            <a:ext cx="10872216" cy="1030778"/>
          </a:xfrm>
        </p:spPr>
        <p:txBody>
          <a:bodyPr anchor="t">
            <a:normAutofit/>
          </a:bodyPr>
          <a:lstStyle/>
          <a:p>
            <a:r>
              <a:rPr lang="es-MX" dirty="0"/>
              <a:t>Presencia y colaboración</a:t>
            </a:r>
            <a:endParaRPr lang="es-MX" dirty="0"/>
          </a:p>
        </p:txBody>
      </p:sp>
      <p:pic>
        <p:nvPicPr>
          <p:cNvPr id="7" name="Imagen 6" descr="Una caricatura de una persona&#10;&#10;Descripción generada automáticamente con confianza media"/>
          <p:cNvPicPr>
            <a:picLocks noChangeAspect="1"/>
          </p:cNvPicPr>
          <p:nvPr/>
        </p:nvPicPr>
        <p:blipFill>
          <a:blip r:embed="rId1"/>
          <a:srcRect t="5127" r="-6" b="2080"/>
          <a:stretch>
            <a:fillRect/>
          </a:stretch>
        </p:blipFill>
        <p:spPr>
          <a:xfrm>
            <a:off x="731520" y="1782339"/>
            <a:ext cx="2194149" cy="2231136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media"/>
          <p:cNvPicPr>
            <a:picLocks noChangeAspect="1"/>
          </p:cNvPicPr>
          <p:nvPr/>
        </p:nvPicPr>
        <p:blipFill>
          <a:blip r:embed="rId2"/>
          <a:srcRect t="9452" b="9214"/>
          <a:stretch>
            <a:fillRect/>
          </a:stretch>
        </p:blipFill>
        <p:spPr>
          <a:xfrm>
            <a:off x="731520" y="4078222"/>
            <a:ext cx="2194560" cy="2231136"/>
          </a:xfrm>
          <a:prstGeom prst="rect">
            <a:avLst/>
          </a:prstGeom>
        </p:spPr>
      </p:pic>
      <p:pic>
        <p:nvPicPr>
          <p:cNvPr id="9" name="Imagen 8" descr="Un dibujo de una caja&#10;&#10;Descripción generada automáticamente con confianza baja"/>
          <p:cNvPicPr>
            <a:picLocks noChangeAspect="1"/>
          </p:cNvPicPr>
          <p:nvPr/>
        </p:nvPicPr>
        <p:blipFill>
          <a:blip r:embed="rId3"/>
          <a:srcRect l="7655" r="6692" b="4"/>
          <a:stretch>
            <a:fillRect/>
          </a:stretch>
        </p:blipFill>
        <p:spPr>
          <a:xfrm>
            <a:off x="2984572" y="1782339"/>
            <a:ext cx="3102140" cy="452701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13864" y="1773935"/>
            <a:ext cx="4870998" cy="4535423"/>
          </a:xfrm>
        </p:spPr>
        <p:txBody>
          <a:bodyPr>
            <a:normAutofit fontScale="80000"/>
          </a:bodyPr>
          <a:lstStyle/>
          <a:p>
            <a:pPr>
              <a:lnSpc>
                <a:spcPct val="110000"/>
              </a:lnSpc>
            </a:pPr>
            <a:r>
              <a:rPr lang="es-MX" sz="1500" b="1"/>
              <a:t>Nómada Internacional (Tercera edición)</a:t>
            </a:r>
            <a:endParaRPr lang="es-MX" sz="1500" b="1"/>
          </a:p>
          <a:p>
            <a:pPr>
              <a:lnSpc>
                <a:spcPct val="110000"/>
              </a:lnSpc>
            </a:pPr>
            <a:r>
              <a:rPr lang="es-MX" sz="1500"/>
              <a:t>Presentación de la campaña “Nuestras voces cuentan”, AMARC e INE</a:t>
            </a:r>
            <a:endParaRPr lang="es-MX" sz="1500"/>
          </a:p>
          <a:p>
            <a:pPr>
              <a:lnSpc>
                <a:spcPct val="110000"/>
              </a:lnSpc>
            </a:pPr>
            <a:r>
              <a:rPr lang="es-MX" sz="1500" b="1"/>
              <a:t>XV Bienal de Radio</a:t>
            </a:r>
            <a:endParaRPr lang="es-MX" sz="1500" b="1"/>
          </a:p>
          <a:p>
            <a:pPr>
              <a:lnSpc>
                <a:spcPct val="110000"/>
              </a:lnSpc>
            </a:pPr>
            <a:r>
              <a:rPr lang="es-MX" sz="1500"/>
              <a:t>Picnic por la salud</a:t>
            </a:r>
            <a:endParaRPr lang="es-MX" sz="1500"/>
          </a:p>
          <a:p>
            <a:pPr>
              <a:lnSpc>
                <a:spcPct val="110000"/>
              </a:lnSpc>
            </a:pPr>
            <a:r>
              <a:rPr lang="es-MX" sz="1500" b="1"/>
              <a:t>Festival Neurodivergente “Vive el autismo”</a:t>
            </a:r>
            <a:endParaRPr lang="es-MX" sz="1500" b="1"/>
          </a:p>
          <a:p>
            <a:pPr>
              <a:lnSpc>
                <a:spcPct val="110000"/>
              </a:lnSpc>
            </a:pPr>
            <a:r>
              <a:rPr lang="es-MX" sz="1500"/>
              <a:t>Presentación de nueva programación Radio Educación, programa Frecuencia Ciencia</a:t>
            </a:r>
            <a:endParaRPr lang="es-MX" sz="1500"/>
          </a:p>
          <a:p>
            <a:pPr>
              <a:lnSpc>
                <a:spcPct val="110000"/>
              </a:lnSpc>
            </a:pPr>
            <a:r>
              <a:rPr lang="es-MX" sz="1500" b="1"/>
              <a:t>Difusión del Premio de Periodismo de Radio Francia Internacional</a:t>
            </a:r>
            <a:endParaRPr lang="es-MX" sz="1500" b="1"/>
          </a:p>
          <a:p>
            <a:pPr>
              <a:lnSpc>
                <a:spcPct val="110000"/>
              </a:lnSpc>
            </a:pPr>
            <a:r>
              <a:rPr lang="es-MX" sz="1500"/>
              <a:t>Segundo Festival Sinergía</a:t>
            </a:r>
            <a:endParaRPr lang="es-MX" sz="1500"/>
          </a:p>
          <a:p>
            <a:pPr>
              <a:lnSpc>
                <a:spcPct val="110000"/>
              </a:lnSpc>
            </a:pPr>
            <a:r>
              <a:rPr lang="es-MX" sz="1500" b="1"/>
              <a:t>Homenaje Sonoro a la Mtra. Beatriz Solís</a:t>
            </a:r>
            <a:endParaRPr lang="es-MX" sz="1500" b="1"/>
          </a:p>
          <a:p>
            <a:pPr>
              <a:lnSpc>
                <a:spcPct val="110000"/>
              </a:lnSpc>
            </a:pPr>
            <a:r>
              <a:rPr lang="es-ES" altLang="es-MX" sz="1500"/>
              <a:t>Asistencia al evento de la Entrega del título de concesión del IFT al Congreso de la Unión para operar una estación de radio en 1650 Amplitud Modulada. </a:t>
            </a:r>
            <a:endParaRPr lang="es-ES" altLang="es-MX" sz="1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50" y="603504"/>
            <a:ext cx="7333171" cy="1527048"/>
          </a:xfrm>
        </p:spPr>
        <p:txBody>
          <a:bodyPr anchor="b">
            <a:normAutofit/>
          </a:bodyPr>
          <a:lstStyle/>
          <a:p>
            <a:r>
              <a:rPr lang="es-MX" dirty="0"/>
              <a:t>Actividades realizadas</a:t>
            </a:r>
            <a:endParaRPr lang="es-MX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12650" y="2212847"/>
            <a:ext cx="7570058" cy="424656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s-MX" sz="1600" b="1" dirty="0"/>
              <a:t>Producciones radiofónicas en colaboración:</a:t>
            </a:r>
            <a:endParaRPr lang="es-MX" sz="1600" b="1" dirty="0"/>
          </a:p>
          <a:p>
            <a:pPr marL="0" indent="0">
              <a:lnSpc>
                <a:spcPct val="110000"/>
              </a:lnSpc>
              <a:buNone/>
            </a:pPr>
            <a:r>
              <a:rPr lang="es-MX" sz="1600" dirty="0"/>
              <a:t>	a) “Colección de tradiciones Día de Muertos”</a:t>
            </a:r>
            <a:endParaRPr lang="es-MX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s-MX" sz="1600" dirty="0"/>
              <a:t>	b) Cadena radiofónica “Día Mundial de la Radio”</a:t>
            </a:r>
            <a:endParaRPr lang="es-MX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s-MX" sz="1600" dirty="0"/>
              <a:t>	c) Cadena radiofónica “Raíces Sonoras. Día Internacional de 	la Lengua Materna”</a:t>
            </a:r>
            <a:endParaRPr lang="es-MX" sz="1600" dirty="0"/>
          </a:p>
          <a:p>
            <a:pPr marL="0" indent="0">
              <a:lnSpc>
                <a:spcPct val="110000"/>
              </a:lnSpc>
              <a:buNone/>
            </a:pPr>
            <a:endParaRPr lang="es-MX" sz="1500" dirty="0"/>
          </a:p>
          <a:p>
            <a:pPr marL="0" indent="0">
              <a:lnSpc>
                <a:spcPct val="110000"/>
              </a:lnSpc>
              <a:buNone/>
            </a:pPr>
            <a:endParaRPr lang="es-MX" sz="15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"/>
          <a:srcRect r="3" b="387"/>
          <a:stretch>
            <a:fillRect/>
          </a:stretch>
        </p:blipFill>
        <p:spPr>
          <a:xfrm>
            <a:off x="8730108" y="10"/>
            <a:ext cx="3461891" cy="3405485"/>
          </a:xfrm>
          <a:prstGeom prst="rect">
            <a:avLst/>
          </a:prstGeom>
        </p:spPr>
      </p:pic>
      <p:pic>
        <p:nvPicPr>
          <p:cNvPr id="11" name="Marcador de contenido 4"/>
          <p:cNvPicPr>
            <a:picLocks noChangeAspect="1"/>
          </p:cNvPicPr>
          <p:nvPr/>
        </p:nvPicPr>
        <p:blipFill>
          <a:blip r:embed="rId2"/>
          <a:srcRect b="17655"/>
          <a:stretch>
            <a:fillRect/>
          </a:stretch>
        </p:blipFill>
        <p:spPr>
          <a:xfrm>
            <a:off x="8730108" y="3454171"/>
            <a:ext cx="3461891" cy="34038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8642" y="1104181"/>
            <a:ext cx="3406543" cy="27797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/>
            <a:r>
              <a:rPr lang="en-US" sz="1400"/>
              <a:t>2. Capacitación: </a:t>
            </a:r>
            <a:br>
              <a:rPr lang="en-US" sz="1400"/>
            </a:br>
            <a:r>
              <a:rPr lang="en-US" sz="1400"/>
              <a:t>	a) Uso de Software – Guillermo Hernández, UAM Radio</a:t>
            </a:r>
            <a:br>
              <a:rPr lang="en-US" sz="1400"/>
            </a:br>
            <a:r>
              <a:rPr lang="en-US" sz="1400"/>
              <a:t>	b) Taller Diseño Sonoro – Leonardo Santiago – Concepto Radial</a:t>
            </a:r>
            <a:br>
              <a:rPr lang="en-US" sz="1400"/>
            </a:br>
            <a:r>
              <a:rPr lang="en-US" sz="1400"/>
              <a:t>	c) Charla Ley en Materia de Telecomunicaciones y 	Radiodifusión – Hilda Saray </a:t>
            </a:r>
            <a:br>
              <a:rPr lang="en-US" sz="1400"/>
            </a:br>
            <a:r>
              <a:rPr lang="en-US" sz="1400"/>
              <a:t>	d) Taller Capacitación Ley en Materia de T y R – Adriana Cortés</a:t>
            </a:r>
            <a:br>
              <a:rPr lang="en-US" sz="1400"/>
            </a:br>
            <a:endParaRPr lang="en-US" sz="1400" dirty="0"/>
          </a:p>
        </p:txBody>
      </p:sp>
      <p:pic>
        <p:nvPicPr>
          <p:cNvPr id="5" name="Marcador de contenido 4" descr="Un grupo de personas posando delante de una pantall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6814" y="1018995"/>
            <a:ext cx="7712015" cy="48200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1"/>
          <a:srcRect l="3553" b="1745"/>
          <a:stretch>
            <a:fillRect/>
          </a:stretch>
        </p:blipFill>
        <p:spPr>
          <a:xfrm>
            <a:off x="375137" y="766237"/>
            <a:ext cx="3515651" cy="52477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38" y="222601"/>
            <a:ext cx="2671109" cy="26043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6" y="2982710"/>
            <a:ext cx="2798932" cy="371951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842" y="766236"/>
            <a:ext cx="4108353" cy="50409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507" y="5396459"/>
            <a:ext cx="6945255" cy="13321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/>
              <a:t>Pícnic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la </a:t>
            </a:r>
            <a:r>
              <a:rPr lang="en-US" sz="2800" dirty="0" err="1"/>
              <a:t>Salud</a:t>
            </a:r>
            <a:r>
              <a:rPr lang="en-US" sz="2800" dirty="0"/>
              <a:t>, </a:t>
            </a:r>
            <a:r>
              <a:rPr lang="en-US" sz="2800" dirty="0" err="1"/>
              <a:t>Diversamente</a:t>
            </a:r>
            <a:r>
              <a:rPr lang="en-US" sz="2800" dirty="0"/>
              <a:t> y </a:t>
            </a:r>
            <a:r>
              <a:rPr lang="en-US" sz="2800" dirty="0" err="1"/>
              <a:t>Homenaje</a:t>
            </a:r>
            <a:r>
              <a:rPr lang="en-US" sz="2800" dirty="0"/>
              <a:t> </a:t>
            </a:r>
            <a:r>
              <a:rPr lang="en-US" sz="2800" dirty="0" err="1"/>
              <a:t>Sonoro</a:t>
            </a:r>
            <a:r>
              <a:rPr lang="en-US" sz="2800" dirty="0"/>
              <a:t> Nacional a la </a:t>
            </a:r>
            <a:r>
              <a:rPr lang="en-US" sz="2800" dirty="0" err="1"/>
              <a:t>Mtra</a:t>
            </a:r>
            <a:r>
              <a:rPr lang="en-US" sz="2800" dirty="0"/>
              <a:t>. </a:t>
            </a:r>
            <a:r>
              <a:rPr lang="en-US" sz="2800" dirty="0" err="1"/>
              <a:t>Beatríz</a:t>
            </a:r>
            <a:r>
              <a:rPr lang="en-US" sz="2800" dirty="0"/>
              <a:t> Solís </a:t>
            </a:r>
            <a:r>
              <a:rPr lang="en-US" sz="2800" dirty="0" err="1"/>
              <a:t>Leere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colaboración</a:t>
            </a:r>
            <a:r>
              <a:rPr lang="en-US" sz="2800" dirty="0"/>
              <a:t> con Radio </a:t>
            </a:r>
            <a:r>
              <a:rPr lang="en-US" sz="2800" dirty="0" err="1"/>
              <a:t>Educación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11" name="Imagen 10" descr="Multitud de personas en un auditorio&#10;&#10;Descripción generada automáticamente"/>
          <p:cNvPicPr>
            <a:picLocks noChangeAspect="1"/>
          </p:cNvPicPr>
          <p:nvPr/>
        </p:nvPicPr>
        <p:blipFill>
          <a:blip r:embed="rId1"/>
          <a:srcRect r="2613" b="2"/>
          <a:stretch>
            <a:fillRect/>
          </a:stretch>
        </p:blipFill>
        <p:spPr>
          <a:xfrm>
            <a:off x="20" y="10"/>
            <a:ext cx="7411182" cy="4908375"/>
          </a:xfrm>
          <a:prstGeom prst="rect">
            <a:avLst/>
          </a:prstGeom>
        </p:spPr>
      </p:pic>
      <p:pic>
        <p:nvPicPr>
          <p:cNvPr id="5" name="Marcador de contenido 4" descr="Un grupo de personas en un salón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/>
          <a:srcRect t="22409" r="2" b="2446"/>
          <a:stretch>
            <a:fillRect/>
          </a:stretch>
        </p:blipFill>
        <p:spPr>
          <a:xfrm>
            <a:off x="7460518" y="10"/>
            <a:ext cx="4731482" cy="2666666"/>
          </a:xfrm>
          <a:prstGeom prst="rect">
            <a:avLst/>
          </a:prstGeom>
        </p:spPr>
      </p:pic>
      <p:pic>
        <p:nvPicPr>
          <p:cNvPr id="13" name="Imagen 12" descr="Grupo de personas en un escenario&#10;&#10;Descripción generada automáticamente"/>
          <p:cNvPicPr>
            <a:picLocks noChangeAspect="1"/>
          </p:cNvPicPr>
          <p:nvPr/>
        </p:nvPicPr>
        <p:blipFill>
          <a:blip r:embed="rId3"/>
          <a:srcRect l="1473" r="27279" b="4"/>
          <a:stretch>
            <a:fillRect/>
          </a:stretch>
        </p:blipFill>
        <p:spPr>
          <a:xfrm>
            <a:off x="7460518" y="2719345"/>
            <a:ext cx="2336651" cy="2189039"/>
          </a:xfrm>
          <a:prstGeom prst="rect">
            <a:avLst/>
          </a:prstGeom>
        </p:spPr>
      </p:pic>
      <p:pic>
        <p:nvPicPr>
          <p:cNvPr id="15" name="Imagen 14" descr="Un grupo de personas en un escenario&#10;&#10;Descripción generada automáticamente"/>
          <p:cNvPicPr>
            <a:picLocks noChangeAspect="1"/>
          </p:cNvPicPr>
          <p:nvPr/>
        </p:nvPicPr>
        <p:blipFill>
          <a:blip r:embed="rId4"/>
          <a:srcRect l="19511" r="8786" b="6"/>
          <a:stretch>
            <a:fillRect/>
          </a:stretch>
        </p:blipFill>
        <p:spPr>
          <a:xfrm>
            <a:off x="9848519" y="2719345"/>
            <a:ext cx="2349561" cy="2187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5271784"/>
            <a:ext cx="7202558" cy="11786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Homenaje</a:t>
            </a:r>
            <a:r>
              <a:rPr lang="en-US" sz="4000" dirty="0"/>
              <a:t> Nacional a Radio </a:t>
            </a:r>
            <a:r>
              <a:rPr lang="en-US" sz="4000" dirty="0" err="1"/>
              <a:t>Educación</a:t>
            </a:r>
            <a:r>
              <a:rPr lang="en-US" sz="4000" dirty="0"/>
              <a:t> </a:t>
            </a:r>
            <a:r>
              <a:rPr lang="en-US" sz="4000" dirty="0" err="1"/>
              <a:t>por</a:t>
            </a:r>
            <a:r>
              <a:rPr lang="en-US" sz="4000" dirty="0"/>
              <a:t> </a:t>
            </a:r>
            <a:r>
              <a:rPr lang="en-US" sz="4000" dirty="0" err="1"/>
              <a:t>su</a:t>
            </a:r>
            <a:r>
              <a:rPr lang="en-US" sz="4000" dirty="0"/>
              <a:t> Centenario</a:t>
            </a:r>
            <a:endParaRPr lang="en-US" sz="4000" dirty="0"/>
          </a:p>
        </p:txBody>
      </p:sp>
      <p:pic>
        <p:nvPicPr>
          <p:cNvPr id="9" name="Imagen 8" descr="Texto, Carta&#10;&#10;Descripción generada automáticamente"/>
          <p:cNvPicPr>
            <a:picLocks noChangeAspect="1"/>
          </p:cNvPicPr>
          <p:nvPr/>
        </p:nvPicPr>
        <p:blipFill>
          <a:blip r:embed="rId1"/>
          <a:srcRect t="8725"/>
          <a:stretch>
            <a:fillRect/>
          </a:stretch>
        </p:blipFill>
        <p:spPr>
          <a:xfrm>
            <a:off x="1" y="10"/>
            <a:ext cx="4033184" cy="4908375"/>
          </a:xfrm>
          <a:prstGeom prst="rect">
            <a:avLst/>
          </a:prstGeom>
        </p:spPr>
      </p:pic>
      <p:pic>
        <p:nvPicPr>
          <p:cNvPr id="7" name="Imagen 6" descr="Imagen que contiene persona, texto, mujer&#10;&#10;Descripción generada automáticamente"/>
          <p:cNvPicPr>
            <a:picLocks noChangeAspect="1"/>
          </p:cNvPicPr>
          <p:nvPr/>
        </p:nvPicPr>
        <p:blipFill>
          <a:blip r:embed="rId2"/>
          <a:srcRect r="3" b="8685"/>
          <a:stretch>
            <a:fillRect/>
          </a:stretch>
        </p:blipFill>
        <p:spPr>
          <a:xfrm>
            <a:off x="4086199" y="10"/>
            <a:ext cx="4031282" cy="4908375"/>
          </a:xfrm>
          <a:prstGeom prst="rect">
            <a:avLst/>
          </a:prstGeom>
        </p:spPr>
      </p:pic>
      <p:pic>
        <p:nvPicPr>
          <p:cNvPr id="5" name="Marcador de contenido 4" descr="Imagen que contiene interior, persona, hombre, mujer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3"/>
          <a:srcRect t="8543" r="-2" b="31"/>
          <a:stretch>
            <a:fillRect/>
          </a:stretch>
        </p:blipFill>
        <p:spPr>
          <a:xfrm>
            <a:off x="8168920" y="1"/>
            <a:ext cx="4023080" cy="49041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049438" y="3235727"/>
            <a:ext cx="609887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_tradn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</a:t>
            </a:r>
            <a:r>
              <a:rPr lang="es-MX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Diseño y renovacióm de página web</a:t>
            </a:r>
            <a:endParaRPr lang="es-MX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8906" y="1777041"/>
            <a:ext cx="4416725" cy="2211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 err="1"/>
              <a:t>Participación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la </a:t>
            </a:r>
            <a:r>
              <a:rPr lang="en-US" sz="3200" dirty="0" err="1"/>
              <a:t>presentación</a:t>
            </a:r>
            <a:r>
              <a:rPr lang="en-US" sz="3200" dirty="0"/>
              <a:t> de la </a:t>
            </a:r>
            <a:r>
              <a:rPr lang="en-US" sz="3200" dirty="0" err="1"/>
              <a:t>nueva</a:t>
            </a:r>
            <a:r>
              <a:rPr lang="en-US" sz="3200" dirty="0"/>
              <a:t> </a:t>
            </a:r>
            <a:r>
              <a:rPr lang="en-US" sz="3200" dirty="0" err="1"/>
              <a:t>programación</a:t>
            </a:r>
            <a:r>
              <a:rPr lang="en-US" sz="3200" dirty="0"/>
              <a:t> de Radio </a:t>
            </a:r>
            <a:r>
              <a:rPr lang="en-US" sz="3200" dirty="0" err="1"/>
              <a:t>Educación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Marcador de contenido 4" descr="Una captura de pantalla de un celular con texto e imágenes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1"/>
          <a:srcRect l="8694" r="12771"/>
          <a:stretch>
            <a:fillRect/>
          </a:stretch>
        </p:blipFill>
        <p:spPr>
          <a:xfrm>
            <a:off x="6418053" y="10"/>
            <a:ext cx="5773947" cy="3400290"/>
          </a:xfrm>
          <a:prstGeom prst="rect">
            <a:avLst/>
          </a:prstGeom>
        </p:spPr>
      </p:pic>
      <p:pic>
        <p:nvPicPr>
          <p:cNvPr id="7" name="Imagen 6" descr="Un grupo de personas frente a una pantalla&#10;&#10;Descripción generada automáticamente con confianza media"/>
          <p:cNvPicPr>
            <a:picLocks noChangeAspect="1"/>
          </p:cNvPicPr>
          <p:nvPr/>
        </p:nvPicPr>
        <p:blipFill>
          <a:blip r:embed="rId2"/>
          <a:srcRect r="778" b="-1"/>
          <a:stretch>
            <a:fillRect/>
          </a:stretch>
        </p:blipFill>
        <p:spPr>
          <a:xfrm>
            <a:off x="6418053" y="3453740"/>
            <a:ext cx="5773947" cy="34042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5271784"/>
            <a:ext cx="7202558" cy="117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Diseño y renovació</a:t>
            </a:r>
            <a:r>
              <a:rPr lang="es-ES" altLang="en-US" sz="3700"/>
              <a:t>n</a:t>
            </a:r>
            <a:r>
              <a:rPr lang="en-US" sz="3700"/>
              <a:t> de</a:t>
            </a:r>
            <a:br>
              <a:rPr lang="en-US" sz="3700"/>
            </a:br>
            <a:r>
              <a:rPr lang="en-US" sz="3700"/>
              <a:t>página web</a:t>
            </a:r>
            <a:endParaRPr lang="en-US" sz="3700"/>
          </a:p>
        </p:txBody>
      </p:sp>
      <p:pic>
        <p:nvPicPr>
          <p:cNvPr id="7" name="Imagen 6" descr="Interfaz de usuario gráfica, Aplicación, Teams&#10;&#10;Descripción generada automáticamente"/>
          <p:cNvPicPr>
            <a:picLocks noChangeAspect="1"/>
          </p:cNvPicPr>
          <p:nvPr/>
        </p:nvPicPr>
        <p:blipFill>
          <a:blip r:embed="rId1"/>
          <a:srcRect r="2" b="50104"/>
          <a:stretch>
            <a:fillRect/>
          </a:stretch>
        </p:blipFill>
        <p:spPr>
          <a:xfrm>
            <a:off x="1" y="10"/>
            <a:ext cx="4033184" cy="4908375"/>
          </a:xfrm>
          <a:prstGeom prst="rect">
            <a:avLst/>
          </a:prstGeom>
        </p:spPr>
      </p:pic>
      <p:pic>
        <p:nvPicPr>
          <p:cNvPr id="5" name="Marcador de contenido 4" descr="Interfaz de usuario gráfica, Aplicación&#10;&#10;Descripción generada automáticamente"/>
          <p:cNvPicPr>
            <a:picLocks noChangeAspect="1"/>
          </p:cNvPicPr>
          <p:nvPr/>
        </p:nvPicPr>
        <p:blipFill>
          <a:blip r:embed="rId2"/>
          <a:srcRect t="12280" b="37800"/>
          <a:stretch>
            <a:fillRect/>
          </a:stretch>
        </p:blipFill>
        <p:spPr>
          <a:xfrm>
            <a:off x="4086199" y="10"/>
            <a:ext cx="4031282" cy="4908375"/>
          </a:xfrm>
          <a:prstGeom prst="rect">
            <a:avLst/>
          </a:prstGeom>
        </p:spPr>
      </p:pic>
      <p:pic>
        <p:nvPicPr>
          <p:cNvPr id="9" name="Imagen 8" descr="Interfaz de usuario gráfica, Texto, Aplicación, Teams&#10;&#10;Descripción generada automáticamente"/>
          <p:cNvPicPr>
            <a:picLocks noChangeAspect="1"/>
          </p:cNvPicPr>
          <p:nvPr/>
        </p:nvPicPr>
        <p:blipFill>
          <a:blip r:embed="rId3"/>
          <a:srcRect t="42135" b="7886"/>
          <a:stretch>
            <a:fillRect/>
          </a:stretch>
        </p:blipFill>
        <p:spPr>
          <a:xfrm>
            <a:off x="8168920" y="1"/>
            <a:ext cx="4023080" cy="490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679" y="553167"/>
            <a:ext cx="3696063" cy="2856738"/>
          </a:xfrm>
        </p:spPr>
        <p:txBody>
          <a:bodyPr anchor="t">
            <a:normAutofit/>
          </a:bodyPr>
          <a:lstStyle/>
          <a:p>
            <a:r>
              <a:rPr lang="en-US" err="1"/>
              <a:t>Diseño</a:t>
            </a:r>
            <a:r>
              <a:rPr lang="en-US"/>
              <a:t> y </a:t>
            </a:r>
            <a:r>
              <a:rPr lang="en-US" err="1"/>
              <a:t>renovació</a:t>
            </a:r>
            <a:r>
              <a:rPr lang="es-ES" altLang="en-US" err="1"/>
              <a:t>n</a:t>
            </a:r>
            <a:r>
              <a:rPr lang="en-US"/>
              <a:t> de </a:t>
            </a:r>
            <a:r>
              <a:rPr lang="en-US" err="1"/>
              <a:t>página</a:t>
            </a:r>
            <a:r>
              <a:rPr lang="en-US"/>
              <a:t> web</a:t>
            </a:r>
            <a:endParaRPr lang="es-MX"/>
          </a:p>
        </p:txBody>
      </p:sp>
      <p:pic>
        <p:nvPicPr>
          <p:cNvPr id="13" name="Marcador de contenido 12" descr="Interfaz de usuario gráfica, Aplicación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55483" y="630238"/>
            <a:ext cx="2289896" cy="5597525"/>
          </a:xfrm>
        </p:spPr>
      </p:pic>
      <p:pic>
        <p:nvPicPr>
          <p:cNvPr id="17" name="Imagen 16" descr="Aplicación&#10;&#10;Descripción generada automáticamente con confianza baj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27" y="0"/>
            <a:ext cx="28055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2720" y="1293963"/>
            <a:ext cx="4998300" cy="24590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Diseño y renovació</a:t>
            </a:r>
            <a:r>
              <a:rPr lang="es-ES" altLang="en-US" sz="4800"/>
              <a:t>n</a:t>
            </a:r>
            <a:r>
              <a:rPr lang="en-US" sz="4800"/>
              <a:t> de página web</a:t>
            </a:r>
            <a:endParaRPr lang="en-US" sz="4800"/>
          </a:p>
        </p:txBody>
      </p:sp>
      <p:pic>
        <p:nvPicPr>
          <p:cNvPr id="5" name="Marcador de contenido 4" descr="Interfaz de usuario gráfica, Aplicación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5413" y="336431"/>
            <a:ext cx="2491446" cy="6076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1821" y="5240215"/>
            <a:ext cx="8728364" cy="756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Mesa interina 2023-2024</a:t>
            </a:r>
            <a:endParaRPr lang="en-US"/>
          </a:p>
        </p:txBody>
      </p:sp>
      <p:pic>
        <p:nvPicPr>
          <p:cNvPr id="8" name="Marcador de contenido 7" descr="Grupo de personas posando para una fot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rcRect r="7247" b="-2"/>
          <a:stretch>
            <a:fillRect/>
          </a:stretch>
        </p:blipFill>
        <p:spPr>
          <a:xfrm>
            <a:off x="1480" y="10"/>
            <a:ext cx="6070095" cy="4908375"/>
          </a:xfrm>
          <a:prstGeom prst="rect">
            <a:avLst/>
          </a:prstGeom>
        </p:spPr>
      </p:pic>
      <p:pic>
        <p:nvPicPr>
          <p:cNvPr id="12" name="Imagen 11" descr="Un grupo de personas en un evento&#10;&#10;Descripción generada automáticamente con confianza baja"/>
          <p:cNvPicPr>
            <a:picLocks noChangeAspect="1"/>
          </p:cNvPicPr>
          <p:nvPr/>
        </p:nvPicPr>
        <p:blipFill>
          <a:blip r:embed="rId2"/>
          <a:srcRect t="12649" r="2" b="26706"/>
          <a:stretch>
            <a:fillRect/>
          </a:stretch>
        </p:blipFill>
        <p:spPr>
          <a:xfrm>
            <a:off x="6125188" y="10"/>
            <a:ext cx="6070094" cy="49083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364" y="5707782"/>
            <a:ext cx="8203720" cy="7321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Gracias a la </a:t>
            </a:r>
            <a:r>
              <a:rPr lang="en-US" dirty="0" err="1"/>
              <a:t>Secretaría</a:t>
            </a:r>
            <a:r>
              <a:rPr lang="en-US" dirty="0"/>
              <a:t> General de la RRUM</a:t>
            </a:r>
            <a:endParaRPr lang="en-US" dirty="0"/>
          </a:p>
        </p:txBody>
      </p:sp>
      <p:pic>
        <p:nvPicPr>
          <p:cNvPr id="7" name="Marcador de contenido 6" descr="Un par de personas sonriend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rcRect l="1448"/>
          <a:stretch>
            <a:fillRect/>
          </a:stretch>
        </p:blipFill>
        <p:spPr>
          <a:xfrm>
            <a:off x="2578861" y="418089"/>
            <a:ext cx="7032726" cy="45670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 plato de papel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1"/>
          <a:srcRect t="21538" r="-1" b="22211"/>
          <a:stretch>
            <a:fillRect/>
          </a:stretch>
        </p:blipFill>
        <p:spPr>
          <a:xfrm>
            <a:off x="3086100" y="419100"/>
            <a:ext cx="6033902" cy="6033902"/>
          </a:xfrm>
          <a:custGeom>
            <a:avLst/>
            <a:gdLst/>
            <a:ahLst/>
            <a:cxnLst/>
            <a:rect l="l" t="t" r="r" b="b"/>
            <a:pathLst>
              <a:path w="6033902" h="6033902">
                <a:moveTo>
                  <a:pt x="3016951" y="0"/>
                </a:moveTo>
                <a:cubicBezTo>
                  <a:pt x="4683167" y="0"/>
                  <a:pt x="6033902" y="1350735"/>
                  <a:pt x="6033902" y="3016951"/>
                </a:cubicBezTo>
                <a:cubicBezTo>
                  <a:pt x="6033902" y="4683167"/>
                  <a:pt x="4683167" y="6033902"/>
                  <a:pt x="3016951" y="6033902"/>
                </a:cubicBezTo>
                <a:cubicBezTo>
                  <a:pt x="1350735" y="6033902"/>
                  <a:pt x="0" y="4683167"/>
                  <a:pt x="0" y="3016951"/>
                </a:cubicBezTo>
                <a:cubicBezTo>
                  <a:pt x="0" y="1350735"/>
                  <a:pt x="1350735" y="0"/>
                  <a:pt x="3016951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Marcador de contenido 16" descr="Un grupo de personas de pie&#10;&#10;Descripción generada automáticamente"/>
          <p:cNvPicPr>
            <a:picLocks noChangeAspect="1"/>
          </p:cNvPicPr>
          <p:nvPr/>
        </p:nvPicPr>
        <p:blipFill>
          <a:blip r:embed="rId1"/>
          <a:srcRect l="22865" r="10635" b="3"/>
          <a:stretch>
            <a:fillRect/>
          </a:stretch>
        </p:blipFill>
        <p:spPr>
          <a:xfrm>
            <a:off x="20" y="10"/>
            <a:ext cx="3019659" cy="3405485"/>
          </a:xfrm>
          <a:prstGeom prst="rect">
            <a:avLst/>
          </a:prstGeom>
        </p:spPr>
      </p:pic>
      <p:pic>
        <p:nvPicPr>
          <p:cNvPr id="7" name="Imagen 6" descr="Grupo de personas posando para una foto&#10;&#10;Descripción generada automáticamente"/>
          <p:cNvPicPr>
            <a:picLocks noChangeAspect="1"/>
          </p:cNvPicPr>
          <p:nvPr/>
        </p:nvPicPr>
        <p:blipFill>
          <a:blip r:embed="rId2"/>
          <a:srcRect l="3902" r="29597" b="3"/>
          <a:stretch>
            <a:fillRect/>
          </a:stretch>
        </p:blipFill>
        <p:spPr>
          <a:xfrm>
            <a:off x="3070607" y="10"/>
            <a:ext cx="3019683" cy="3405485"/>
          </a:xfrm>
          <a:prstGeom prst="rect">
            <a:avLst/>
          </a:prstGeom>
        </p:spPr>
      </p:pic>
      <p:pic>
        <p:nvPicPr>
          <p:cNvPr id="9" name="Imagen 8" descr="Un grupo de personas caminando en la banqueta junto a un edificio&#10;&#10;Descripción generada automáticamente"/>
          <p:cNvPicPr>
            <a:picLocks noChangeAspect="1"/>
          </p:cNvPicPr>
          <p:nvPr/>
        </p:nvPicPr>
        <p:blipFill>
          <a:blip r:embed="rId3"/>
          <a:srcRect l="12024" r="21440" b="-1"/>
          <a:stretch>
            <a:fillRect/>
          </a:stretch>
        </p:blipFill>
        <p:spPr>
          <a:xfrm>
            <a:off x="20" y="3458219"/>
            <a:ext cx="3019659" cy="3403829"/>
          </a:xfrm>
          <a:prstGeom prst="rect">
            <a:avLst/>
          </a:prstGeom>
        </p:spPr>
      </p:pic>
      <p:pic>
        <p:nvPicPr>
          <p:cNvPr id="13" name="Imagen 12" descr="Grupo de personas de pie&#10;&#10;Descripción generada automáticamente"/>
          <p:cNvPicPr>
            <a:picLocks noChangeAspect="1"/>
          </p:cNvPicPr>
          <p:nvPr/>
        </p:nvPicPr>
        <p:blipFill>
          <a:blip r:embed="rId4"/>
          <a:srcRect l="23158" r="10340" b="3"/>
          <a:stretch>
            <a:fillRect/>
          </a:stretch>
        </p:blipFill>
        <p:spPr>
          <a:xfrm>
            <a:off x="3070606" y="3458219"/>
            <a:ext cx="3019685" cy="3405495"/>
          </a:xfrm>
          <a:prstGeom prst="rect">
            <a:avLst/>
          </a:prstGeom>
        </p:spPr>
      </p:pic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6920844" y="2212848"/>
            <a:ext cx="4563859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Gracias </a:t>
            </a:r>
            <a:r>
              <a:rPr lang="en-US" sz="4400" b="1" dirty="0" err="1"/>
              <a:t>integrantes</a:t>
            </a:r>
            <a:r>
              <a:rPr lang="en-US" sz="4400" b="1" dirty="0"/>
              <a:t> de la RRUM</a:t>
            </a:r>
            <a:endParaRPr lang="en-US" sz="4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Marcador de contenido 4" descr="Un grupo de personas posando por un foto&#10;&#10;Descripción generada automáticamente"/>
          <p:cNvPicPr>
            <a:picLocks noChangeAspect="1"/>
          </p:cNvPicPr>
          <p:nvPr/>
        </p:nvPicPr>
        <p:blipFill>
          <a:blip r:embed="rId1"/>
          <a:srcRect t="8618" r="-1" b="41434"/>
          <a:stretch>
            <a:fillRect/>
          </a:stretch>
        </p:blipFill>
        <p:spPr>
          <a:xfrm>
            <a:off x="20" y="10"/>
            <a:ext cx="7723393" cy="6857990"/>
          </a:xfrm>
          <a:prstGeom prst="rect">
            <a:avLst/>
          </a:prstGeom>
        </p:spPr>
      </p:pic>
      <p:sp>
        <p:nvSpPr>
          <p:cNvPr id="22" name="Content Placeholder 15"/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GRACIAS MESA DIRECTIVA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2023-2025</a:t>
            </a:r>
            <a:endParaRPr lang="en-US" sz="3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363452"/>
            <a:ext cx="6941736" cy="117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Mesa </a:t>
            </a:r>
            <a:r>
              <a:rPr lang="en-US" sz="4000" dirty="0" err="1"/>
              <a:t>directiva</a:t>
            </a:r>
            <a:r>
              <a:rPr lang="en-US" sz="4000" dirty="0"/>
              <a:t> 2024-2026</a:t>
            </a:r>
            <a:endParaRPr lang="en-US" sz="4000" dirty="0"/>
          </a:p>
        </p:txBody>
      </p:sp>
      <p:pic>
        <p:nvPicPr>
          <p:cNvPr id="5" name="Marcador de contenido 4" descr="Grupo de personas posando para una fot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rcRect l="7273" r="-2" b="-2"/>
          <a:stretch>
            <a:fillRect/>
          </a:stretch>
        </p:blipFill>
        <p:spPr>
          <a:xfrm>
            <a:off x="20" y="1949615"/>
            <a:ext cx="6068568" cy="4908385"/>
          </a:xfrm>
          <a:prstGeom prst="rect">
            <a:avLst/>
          </a:prstGeom>
        </p:spPr>
      </p:pic>
      <p:pic>
        <p:nvPicPr>
          <p:cNvPr id="7" name="Imagen 6" descr="Un grupo de personas en un salón de clases&#10;&#10;Descripción generada automáticamente con confianza baja"/>
          <p:cNvPicPr>
            <a:picLocks noChangeAspect="1"/>
          </p:cNvPicPr>
          <p:nvPr/>
        </p:nvPicPr>
        <p:blipFill>
          <a:blip r:embed="rId2"/>
          <a:srcRect t="24468" r="2" b="14872"/>
          <a:stretch>
            <a:fillRect/>
          </a:stretch>
        </p:blipFill>
        <p:spPr>
          <a:xfrm>
            <a:off x="6123356" y="1949615"/>
            <a:ext cx="6068588" cy="4908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50" y="603504"/>
            <a:ext cx="7333171" cy="1527048"/>
          </a:xfrm>
        </p:spPr>
        <p:txBody>
          <a:bodyPr anchor="b">
            <a:normAutofit/>
          </a:bodyPr>
          <a:lstStyle/>
          <a:p>
            <a:r>
              <a:rPr lang="es-MX" dirty="0"/>
              <a:t>Objetivos</a:t>
            </a:r>
            <a:br>
              <a:rPr lang="es-MX" dirty="0"/>
            </a:br>
            <a:r>
              <a:rPr lang="es-MX" dirty="0"/>
              <a:t> </a:t>
            </a:r>
            <a:endParaRPr lang="es-MX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612650" y="2212848"/>
            <a:ext cx="10680992" cy="3161257"/>
          </a:xfrm>
        </p:spPr>
        <p:txBody>
          <a:bodyPr>
            <a:normAutofit/>
          </a:bodyPr>
          <a:lstStyle/>
          <a:p>
            <a:pPr algn="ctr"/>
            <a:r>
              <a:rPr lang="es-MX" sz="2600" b="1" dirty="0"/>
              <a:t>Visibilidad de las Radios Universitarias a nivel estatal, </a:t>
            </a:r>
            <a:endParaRPr lang="es-MX" sz="2600" b="1" dirty="0"/>
          </a:p>
          <a:p>
            <a:pPr marL="0" indent="0" algn="ctr">
              <a:buNone/>
            </a:pPr>
            <a:r>
              <a:rPr lang="es-MX" sz="2600" b="1" dirty="0"/>
              <a:t>nacional e internacional</a:t>
            </a:r>
            <a:endParaRPr lang="es-MX" sz="2600" b="1" dirty="0"/>
          </a:p>
          <a:p>
            <a:pPr algn="ctr"/>
            <a:r>
              <a:rPr lang="es-MX" sz="2600" dirty="0"/>
              <a:t>Trabajo y fortalecimiento para realizar proyectos radiofónicos</a:t>
            </a:r>
            <a:endParaRPr lang="es-MX" sz="2600" dirty="0"/>
          </a:p>
          <a:p>
            <a:pPr algn="ctr"/>
            <a:r>
              <a:rPr lang="es-MX" sz="2600" b="1" dirty="0"/>
              <a:t>Solidaridad, respeto mutuo y colaboración</a:t>
            </a:r>
            <a:endParaRPr lang="es-MX" sz="2600" b="1" dirty="0"/>
          </a:p>
          <a:p>
            <a:pPr algn="ctr"/>
            <a:r>
              <a:rPr lang="es-MX" sz="2600" dirty="0"/>
              <a:t>Capacitación e intercambio de experiencias</a:t>
            </a:r>
            <a:endParaRPr lang="es-MX"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047" y="487677"/>
            <a:ext cx="9167906" cy="12058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Cuatro Encuentros Nacionales</a:t>
            </a:r>
            <a:endParaRPr lang="en-US" sz="4400"/>
          </a:p>
        </p:txBody>
      </p:sp>
      <p:pic>
        <p:nvPicPr>
          <p:cNvPr id="11" name="Imagen 10" descr="Personas sentadas en una mesa&#10;&#10;Descripción generada automáticamente con confianza baja"/>
          <p:cNvPicPr>
            <a:picLocks noChangeAspect="1"/>
          </p:cNvPicPr>
          <p:nvPr/>
        </p:nvPicPr>
        <p:blipFill>
          <a:blip r:embed="rId1"/>
          <a:srcRect l="14137" r="9607"/>
          <a:stretch>
            <a:fillRect/>
          </a:stretch>
        </p:blipFill>
        <p:spPr>
          <a:xfrm>
            <a:off x="20" y="2916382"/>
            <a:ext cx="3005706" cy="3941618"/>
          </a:xfrm>
          <a:prstGeom prst="rect">
            <a:avLst/>
          </a:prstGeom>
        </p:spPr>
      </p:pic>
      <p:pic>
        <p:nvPicPr>
          <p:cNvPr id="9" name="Imagen 8" descr="Grupo de personas de pie&#10;&#10;Descripción generada automáticamente"/>
          <p:cNvPicPr>
            <a:picLocks noChangeAspect="1"/>
          </p:cNvPicPr>
          <p:nvPr/>
        </p:nvPicPr>
        <p:blipFill>
          <a:blip r:embed="rId2"/>
          <a:srcRect l="27775" r="14956" b="2"/>
          <a:stretch>
            <a:fillRect/>
          </a:stretch>
        </p:blipFill>
        <p:spPr>
          <a:xfrm>
            <a:off x="3058922" y="2916382"/>
            <a:ext cx="3009801" cy="3941618"/>
          </a:xfrm>
          <a:prstGeom prst="rect">
            <a:avLst/>
          </a:prstGeom>
        </p:spPr>
      </p:pic>
      <p:pic>
        <p:nvPicPr>
          <p:cNvPr id="7" name="Imagen 6" descr="Un grupo de personas en un evento&#10;&#10;Descripción generada automáticamente con confianza baja"/>
          <p:cNvPicPr>
            <a:picLocks noChangeAspect="1"/>
          </p:cNvPicPr>
          <p:nvPr/>
        </p:nvPicPr>
        <p:blipFill>
          <a:blip r:embed="rId3"/>
          <a:srcRect r="4" b="1715"/>
          <a:stretch>
            <a:fillRect/>
          </a:stretch>
        </p:blipFill>
        <p:spPr>
          <a:xfrm>
            <a:off x="6121918" y="2916381"/>
            <a:ext cx="3007674" cy="3941619"/>
          </a:xfrm>
          <a:prstGeom prst="rect">
            <a:avLst/>
          </a:prstGeom>
        </p:spPr>
      </p:pic>
      <p:pic>
        <p:nvPicPr>
          <p:cNvPr id="5" name="Marcador de contenido 4" descr="Un grupo de personas caminando en la banqueta junto a un edifici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4"/>
          <a:srcRect l="16569" r="25988" b="2"/>
          <a:stretch>
            <a:fillRect/>
          </a:stretch>
        </p:blipFill>
        <p:spPr>
          <a:xfrm>
            <a:off x="9179552" y="2916381"/>
            <a:ext cx="3018979" cy="39416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8" y="5219115"/>
            <a:ext cx="7578013" cy="1284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Tres Encuentros Regionales</a:t>
            </a:r>
            <a:endParaRPr lang="en-US" sz="4000"/>
          </a:p>
        </p:txBody>
      </p:sp>
      <p:pic>
        <p:nvPicPr>
          <p:cNvPr id="5" name="Marcador de contenido 4" descr="Imagen que contiene interior, edificio, niño, tabl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1"/>
          <a:srcRect l="4532" r="5733" b="-1"/>
          <a:stretch>
            <a:fillRect/>
          </a:stretch>
        </p:blipFill>
        <p:spPr>
          <a:xfrm>
            <a:off x="20" y="10"/>
            <a:ext cx="8678863" cy="4908375"/>
          </a:xfrm>
          <a:prstGeom prst="rect">
            <a:avLst/>
          </a:prstGeom>
        </p:spPr>
      </p:pic>
      <p:pic>
        <p:nvPicPr>
          <p:cNvPr id="11" name="Imagen 10" descr="Grupo de personas posando para una foto&#10;&#10;Descripción generada automáticamente"/>
          <p:cNvPicPr>
            <a:picLocks noChangeAspect="1"/>
          </p:cNvPicPr>
          <p:nvPr/>
        </p:nvPicPr>
        <p:blipFill>
          <a:blip r:embed="rId2"/>
          <a:srcRect l="402" r="6072" b="-5"/>
          <a:stretch>
            <a:fillRect/>
          </a:stretch>
        </p:blipFill>
        <p:spPr>
          <a:xfrm>
            <a:off x="8729664" y="-3232"/>
            <a:ext cx="3462336" cy="2424935"/>
          </a:xfrm>
          <a:prstGeom prst="rect">
            <a:avLst/>
          </a:prstGeom>
        </p:spPr>
      </p:pic>
      <p:pic>
        <p:nvPicPr>
          <p:cNvPr id="7" name="Imagen 6" descr="Un grupo de personas en medio de cuarto&#10;&#10;Descripción generada automáticamente con confianza media"/>
          <p:cNvPicPr>
            <a:picLocks noChangeAspect="1"/>
          </p:cNvPicPr>
          <p:nvPr/>
        </p:nvPicPr>
        <p:blipFill>
          <a:blip r:embed="rId3"/>
          <a:srcRect t="6105" r="2" b="2"/>
          <a:stretch>
            <a:fillRect/>
          </a:stretch>
        </p:blipFill>
        <p:spPr>
          <a:xfrm>
            <a:off x="8729664" y="2470173"/>
            <a:ext cx="3462336" cy="24382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7" y="548640"/>
            <a:ext cx="10872216" cy="1132258"/>
          </a:xfrm>
        </p:spPr>
        <p:txBody>
          <a:bodyPr anchor="t">
            <a:normAutofit/>
          </a:bodyPr>
          <a:lstStyle/>
          <a:p>
            <a:r>
              <a:rPr lang="es-MX" dirty="0"/>
              <a:t>Encuentros RRUM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"/>
          <a:srcRect r="6763" b="3645"/>
          <a:stretch>
            <a:fillRect/>
          </a:stretch>
        </p:blipFill>
        <p:spPr>
          <a:xfrm>
            <a:off x="751394" y="1821238"/>
            <a:ext cx="2908265" cy="44881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 r="4061"/>
          <a:stretch>
            <a:fillRect/>
          </a:stretch>
        </p:blipFill>
        <p:spPr>
          <a:xfrm>
            <a:off x="3878011" y="1821238"/>
            <a:ext cx="3358570" cy="448812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82619" y="1775012"/>
            <a:ext cx="3902243" cy="4534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Convocatoria y anuncio de las sedes de los Encuentros Regional y Nacional:</a:t>
            </a:r>
            <a:endParaRPr lang="es-MX" sz="2200" b="1" dirty="0"/>
          </a:p>
          <a:p>
            <a:pPr marL="0" indent="0">
              <a:buNone/>
            </a:pPr>
            <a:r>
              <a:rPr lang="es-MX" sz="2200" dirty="0"/>
              <a:t>a) Universidad Autónoma de Chapingo - mayo</a:t>
            </a:r>
            <a:endParaRPr lang="es-MX" sz="2200" dirty="0"/>
          </a:p>
          <a:p>
            <a:pPr marL="0" indent="0">
              <a:buNone/>
            </a:pPr>
            <a:r>
              <a:rPr lang="es-MX" sz="2200" dirty="0"/>
              <a:t>b) Universidad Autónoma de Occidente – octubre</a:t>
            </a:r>
            <a:endParaRPr lang="es-MX" sz="2200" dirty="0"/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r>
              <a:rPr lang="es-MX" sz="1800" dirty="0"/>
              <a:t> </a:t>
            </a:r>
            <a:endParaRPr lang="es-MX" sz="1800" dirty="0"/>
          </a:p>
          <a:p>
            <a:endParaRPr lang="es-MX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15" y="865077"/>
            <a:ext cx="3406464" cy="512784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 err="1"/>
              <a:t>Asistencia</a:t>
            </a:r>
            <a:r>
              <a:rPr lang="en-US" dirty="0"/>
              <a:t> al </a:t>
            </a:r>
            <a:r>
              <a:rPr lang="en-US" dirty="0" err="1"/>
              <a:t>Vigésimo</a:t>
            </a:r>
            <a:r>
              <a:rPr lang="en-US" dirty="0"/>
              <a:t> Encuentro de la Red de Radio </a:t>
            </a:r>
            <a:r>
              <a:rPr lang="en-US" dirty="0" err="1"/>
              <a:t>Universitaria</a:t>
            </a:r>
            <a:r>
              <a:rPr lang="en-US" dirty="0"/>
              <a:t> de Colombia (RRUC) </a:t>
            </a:r>
            <a:r>
              <a:rPr lang="en-US" dirty="0" err="1"/>
              <a:t>en</a:t>
            </a:r>
            <a:r>
              <a:rPr lang="en-US" dirty="0"/>
              <a:t>  2023</a:t>
            </a:r>
            <a:endParaRPr lang="en-US" dirty="0"/>
          </a:p>
        </p:txBody>
      </p:sp>
      <p:pic>
        <p:nvPicPr>
          <p:cNvPr id="11" name="Imagen 10" descr="Un cuarto con una mesa de madera&#10;&#10;Descripción generada automáticamente con confianza media"/>
          <p:cNvPicPr>
            <a:picLocks noChangeAspect="1"/>
          </p:cNvPicPr>
          <p:nvPr/>
        </p:nvPicPr>
        <p:blipFill>
          <a:blip r:embed="rId1"/>
          <a:srcRect t="14051" r="-2" b="-2"/>
          <a:stretch>
            <a:fillRect/>
          </a:stretch>
        </p:blipFill>
        <p:spPr>
          <a:xfrm>
            <a:off x="4824250" y="-1480"/>
            <a:ext cx="7367750" cy="4749404"/>
          </a:xfrm>
          <a:prstGeom prst="rect">
            <a:avLst/>
          </a:prstGeom>
        </p:spPr>
      </p:pic>
      <p:pic>
        <p:nvPicPr>
          <p:cNvPr id="9" name="Imagen 8" descr="Un grupo de personas de pie&#10;&#10;Descripción generada automáticamente"/>
          <p:cNvPicPr>
            <a:picLocks noChangeAspect="1"/>
          </p:cNvPicPr>
          <p:nvPr/>
        </p:nvPicPr>
        <p:blipFill>
          <a:blip r:embed="rId2"/>
          <a:srcRect l="11305" r="22379" b="4"/>
          <a:stretch>
            <a:fillRect/>
          </a:stretch>
        </p:blipFill>
        <p:spPr>
          <a:xfrm>
            <a:off x="4824250" y="4797981"/>
            <a:ext cx="2428750" cy="2060021"/>
          </a:xfrm>
          <a:prstGeom prst="rect">
            <a:avLst/>
          </a:prstGeom>
        </p:spPr>
      </p:pic>
      <p:pic>
        <p:nvPicPr>
          <p:cNvPr id="5" name="Marcador de contenido 4" descr="Grupo de personas posando para una fot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3"/>
          <a:srcRect l="4740" r="29115" b="4"/>
          <a:stretch>
            <a:fillRect/>
          </a:stretch>
        </p:blipFill>
        <p:spPr>
          <a:xfrm>
            <a:off x="7303367" y="4797980"/>
            <a:ext cx="2422528" cy="2060020"/>
          </a:xfrm>
          <a:prstGeom prst="rect">
            <a:avLst/>
          </a:prstGeom>
        </p:spPr>
      </p:pic>
      <p:pic>
        <p:nvPicPr>
          <p:cNvPr id="7" name="Imagen 6" descr="Una persona sentado en un escritorio&#10;&#10;Descripción generada automáticamente con confianza media"/>
          <p:cNvPicPr>
            <a:picLocks noChangeAspect="1"/>
          </p:cNvPicPr>
          <p:nvPr/>
        </p:nvPicPr>
        <p:blipFill>
          <a:blip r:embed="rId4"/>
          <a:srcRect l="26251" r="7810" b="3"/>
          <a:stretch>
            <a:fillRect/>
          </a:stretch>
        </p:blipFill>
        <p:spPr>
          <a:xfrm>
            <a:off x="9776262" y="4797285"/>
            <a:ext cx="2415738" cy="2060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Galería</Template>
  <TotalTime>0</TotalTime>
  <Words>3877</Words>
  <Application>WPS Writer</Application>
  <PresentationFormat>Panorámica</PresentationFormat>
  <Paragraphs>105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SimSun</vt:lpstr>
      <vt:lpstr>Wingdings</vt:lpstr>
      <vt:lpstr>Aptos</vt:lpstr>
      <vt:lpstr>苹方-简</vt:lpstr>
      <vt:lpstr>Times New Roman</vt:lpstr>
      <vt:lpstr>Neue Haas Grotesk Text Pro</vt:lpstr>
      <vt:lpstr>Thonburi</vt:lpstr>
      <vt:lpstr>Microsoft YaHei</vt:lpstr>
      <vt:lpstr>汉仪旗黑</vt:lpstr>
      <vt:lpstr>Arial Unicode MS</vt:lpstr>
      <vt:lpstr>Neue Haas Grotesk Text Pro</vt:lpstr>
      <vt:lpstr>Calibri</vt:lpstr>
      <vt:lpstr>Helvetica Neue</vt:lpstr>
      <vt:lpstr>宋体-简</vt:lpstr>
      <vt:lpstr>VanillaVTI</vt:lpstr>
      <vt:lpstr>INFORME 2023-2025 </vt:lpstr>
      <vt:lpstr>Mesa directiva 2023-2025</vt:lpstr>
      <vt:lpstr>Mesa interina 2023-2024</vt:lpstr>
      <vt:lpstr>Mesa directiva 2024-2026</vt:lpstr>
      <vt:lpstr>Objetivos  </vt:lpstr>
      <vt:lpstr>Cuatro Encuentros Nacionales</vt:lpstr>
      <vt:lpstr>Tres Encuentros Regionales</vt:lpstr>
      <vt:lpstr>Encuentros RRUM</vt:lpstr>
      <vt:lpstr>Asistencia al Vigésimo Encuentro de la Red de Radio Universitaria de Colombia (RRUC) en  2023</vt:lpstr>
      <vt:lpstr>PowerPoint 演示文稿</vt:lpstr>
      <vt:lpstr>PowerPoint 演示文稿</vt:lpstr>
      <vt:lpstr>Participaciones y representaciones en la Bienal de Internacional de Radio 2023 y 2025. </vt:lpstr>
      <vt:lpstr>   </vt:lpstr>
      <vt:lpstr>Colaboración activa con la Secretaría de Cultura, Radio Educación, el Instituto Latinoamericano de la Comunicación Educativa (ILCE), Radio y Canal del Congreso, Altavoz Radio, Radio IPN y Violeta Radio. </vt:lpstr>
      <vt:lpstr>Colaboración activa con la Secretaría de Cultura, Radio Educación, el Instituto Latinoamericano de la Comunicación Educativa (ILCE), Radio y Canal del Congreso, Altavoz Radio, Radio IPN y Violeta Radio. </vt:lpstr>
      <vt:lpstr> </vt:lpstr>
      <vt:lpstr>Colaboración activa con la Secretaría de Cultura, Radio Educación, el Instituto Latinoamericano de la Comunicación Educativa (ILCE), Radio y Canal del Congreso, Altavoz Radio, Radio IPN y Violeta Radio. </vt:lpstr>
      <vt:lpstr>Propuesta y exposición de la RRUM en el Primer Foro de Telecomunicaciones: Desafíos y Oportunidades en la Comisión de Radio y Televisión de la Cámara de Diputados Federal. </vt:lpstr>
      <vt:lpstr>Propuesta y Exposición de la RRUM en los Conversatorios para el análisis del dictamen por el que se expide la Ley en Materia de Telecomunicaciones y Radiodifusión en el Senado de la República. </vt:lpstr>
      <vt:lpstr>Presencia y colaboración</vt:lpstr>
      <vt:lpstr>Actividades realizadas</vt:lpstr>
      <vt:lpstr>2. Capacitación:  	a) Uso de Software – Guillermo Hernández, UAM Radio 	b) Taller Diseño Sonoro – Leonardo Santiago – Concepto Radial 	c) Charla Ley en Materia de Telecomunicaciones y 	Radiodifusión – Hilda Saray  	d) Taller Capacitación Ley en Materia de T y R – Adriana Cortés </vt:lpstr>
      <vt:lpstr>PowerPoint 演示文稿</vt:lpstr>
      <vt:lpstr>Pícnic por la Salud, Diversamente y Homenaje Sonoro Nacional a la Mtra. Beatríz Solís Leere en colaboración con Radio Educación.</vt:lpstr>
      <vt:lpstr>Homenaje Nacional a Radio Educación por su Centenario</vt:lpstr>
      <vt:lpstr>Participación en la presentación de la nueva programación de Radio Educación. </vt:lpstr>
      <vt:lpstr>Diseño y renovacióm de página web</vt:lpstr>
      <vt:lpstr>Diseño y renovacióm de página web</vt:lpstr>
      <vt:lpstr>Diseño y renovacióm de página web</vt:lpstr>
      <vt:lpstr>Gracias a la Secretaría General de la RRUM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ANUAL </dc:title>
  <dc:creator>Jacqueline Valderrabano</dc:creator>
  <cp:lastModifiedBy>Jacqueline Valderrabano</cp:lastModifiedBy>
  <cp:revision>13</cp:revision>
  <dcterms:created xsi:type="dcterms:W3CDTF">2025-10-27T14:17:47Z</dcterms:created>
  <dcterms:modified xsi:type="dcterms:W3CDTF">2025-10-27T14:17:47Z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3082-5.7.3.8095</vt:lpwstr>
  </property>
</Properties>
</file>